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33"/>
  </p:notesMasterIdLst>
  <p:sldIdLst>
    <p:sldId id="256" r:id="rId2"/>
    <p:sldId id="257" r:id="rId3"/>
    <p:sldId id="258" r:id="rId4"/>
    <p:sldId id="259" r:id="rId5"/>
    <p:sldId id="280" r:id="rId6"/>
    <p:sldId id="283" r:id="rId7"/>
    <p:sldId id="281" r:id="rId8"/>
    <p:sldId id="284" r:id="rId9"/>
    <p:sldId id="285" r:id="rId10"/>
    <p:sldId id="289" r:id="rId11"/>
    <p:sldId id="288" r:id="rId12"/>
    <p:sldId id="278" r:id="rId13"/>
    <p:sldId id="286" r:id="rId14"/>
    <p:sldId id="279" r:id="rId15"/>
    <p:sldId id="277" r:id="rId16"/>
    <p:sldId id="262" r:id="rId17"/>
    <p:sldId id="263" r:id="rId18"/>
    <p:sldId id="264" r:id="rId19"/>
    <p:sldId id="290" r:id="rId20"/>
    <p:sldId id="266" r:id="rId21"/>
    <p:sldId id="267" r:id="rId22"/>
    <p:sldId id="268" r:id="rId23"/>
    <p:sldId id="269" r:id="rId24"/>
    <p:sldId id="270" r:id="rId25"/>
    <p:sldId id="271" r:id="rId26"/>
    <p:sldId id="272" r:id="rId27"/>
    <p:sldId id="273" r:id="rId28"/>
    <p:sldId id="274" r:id="rId29"/>
    <p:sldId id="275" r:id="rId30"/>
    <p:sldId id="276" r:id="rId31"/>
    <p:sldId id="265" r:id="rId32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23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31BCFF-1D11-4D7C-A64A-B13AB8F87E1E}" type="datetimeFigureOut">
              <a:rPr lang="es-MX" smtClean="0"/>
              <a:t>27/01/2016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E395C1-5332-415D-9CB5-A776E34AA90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944860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MX" dirty="0" err="1" smtClean="0"/>
              <a:t>Kkkk</a:t>
            </a:r>
            <a:r>
              <a:rPr lang="es-MX" dirty="0" smtClean="0"/>
              <a:t>}</a:t>
            </a:r>
          </a:p>
          <a:p>
            <a:endParaRPr lang="es-MX" dirty="0" smtClean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E395C1-5332-415D-9CB5-A776E34AA905}" type="slidenum">
              <a:rPr lang="es-MX" smtClean="0"/>
              <a:t>17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633329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Triángulo isósceles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E3A9DE60-2DBA-4EF4-8838-40839D0C60B1}" type="datetimeFigureOut">
              <a:rPr lang="es-MX" smtClean="0"/>
              <a:t>27/01/2016</a:t>
            </a:fld>
            <a:endParaRPr lang="es-MX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s-MX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06CB75CC-6889-48DE-8C17-8041ACD5E6BE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9DE60-2DBA-4EF4-8838-40839D0C60B1}" type="datetimeFigureOut">
              <a:rPr lang="es-MX" smtClean="0"/>
              <a:t>27/01/2016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B75CC-6889-48DE-8C17-8041ACD5E6BE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9DE60-2DBA-4EF4-8838-40839D0C60B1}" type="datetimeFigureOut">
              <a:rPr lang="es-MX" smtClean="0"/>
              <a:t>27/01/2016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B75CC-6889-48DE-8C17-8041ACD5E6BE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E3A9DE60-2DBA-4EF4-8838-40839D0C60B1}" type="datetimeFigureOut">
              <a:rPr lang="es-MX" smtClean="0"/>
              <a:t>27/01/2016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B75CC-6889-48DE-8C17-8041ACD5E6BE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riángulo rectángulo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Triángulo isósceles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E3A9DE60-2DBA-4EF4-8838-40839D0C60B1}" type="datetimeFigureOut">
              <a:rPr lang="es-MX" smtClean="0"/>
              <a:t>27/01/2016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06CB75CC-6889-48DE-8C17-8041ACD5E6BE}" type="slidenum">
              <a:rPr lang="es-MX" smtClean="0"/>
              <a:t>‹Nº›</a:t>
            </a:fld>
            <a:endParaRPr lang="es-MX"/>
          </a:p>
        </p:txBody>
      </p:sp>
      <p:cxnSp>
        <p:nvCxnSpPr>
          <p:cNvPr id="11" name="10 Conector recto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E3A9DE60-2DBA-4EF4-8838-40839D0C60B1}" type="datetimeFigureOut">
              <a:rPr lang="es-MX" smtClean="0"/>
              <a:t>27/01/2016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06CB75CC-6889-48DE-8C17-8041ACD5E6BE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E3A9DE60-2DBA-4EF4-8838-40839D0C60B1}" type="datetimeFigureOut">
              <a:rPr lang="es-MX" smtClean="0"/>
              <a:t>27/01/2016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06CB75CC-6889-48DE-8C17-8041ACD5E6BE}" type="slidenum">
              <a:rPr lang="es-MX" smtClean="0"/>
              <a:t>‹Nº›</a:t>
            </a:fld>
            <a:endParaRPr lang="es-MX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9DE60-2DBA-4EF4-8838-40839D0C60B1}" type="datetimeFigureOut">
              <a:rPr lang="es-MX" smtClean="0"/>
              <a:t>27/01/2016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B75CC-6889-48DE-8C17-8041ACD5E6BE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E3A9DE60-2DBA-4EF4-8838-40839D0C60B1}" type="datetimeFigureOut">
              <a:rPr lang="es-MX" smtClean="0"/>
              <a:t>27/01/2016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06CB75CC-6889-48DE-8C17-8041ACD5E6BE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E3A9DE60-2DBA-4EF4-8838-40839D0C60B1}" type="datetimeFigureOut">
              <a:rPr lang="es-MX" smtClean="0"/>
              <a:t>27/01/2016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06CB75CC-6889-48DE-8C17-8041ACD5E6BE}" type="slidenum">
              <a:rPr lang="es-MX" smtClean="0"/>
              <a:t>‹Nº›</a:t>
            </a:fld>
            <a:endParaRPr lang="es-MX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E3A9DE60-2DBA-4EF4-8838-40839D0C60B1}" type="datetimeFigureOut">
              <a:rPr lang="es-MX" smtClean="0"/>
              <a:t>27/01/2016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06CB75CC-6889-48DE-8C17-8041ACD5E6BE}" type="slidenum">
              <a:rPr lang="es-MX" smtClean="0"/>
              <a:t>‹Nº›</a:t>
            </a:fld>
            <a:endParaRPr lang="es-MX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Triángulo rectángulo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7 Conector recto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E3A9DE60-2DBA-4EF4-8838-40839D0C60B1}" type="datetimeFigureOut">
              <a:rPr lang="es-MX" smtClean="0"/>
              <a:t>27/01/2016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s-MX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06CB75CC-6889-48DE-8C17-8041ACD5E6BE}" type="slidenum">
              <a:rPr lang="es-MX" smtClean="0"/>
              <a:t>‹Nº›</a:t>
            </a:fld>
            <a:endParaRPr lang="es-MX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 smtClean="0">
                <a:solidFill>
                  <a:schemeClr val="tx2">
                    <a:lumMod val="50000"/>
                  </a:schemeClr>
                </a:solidFill>
              </a:rPr>
              <a:t>ARCHIVO GENERAL</a:t>
            </a:r>
            <a:endParaRPr lang="es-MX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s-MX" dirty="0" smtClean="0"/>
              <a:t>CONCEPTOS BASICOS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s-MX" dirty="0" smtClean="0"/>
              <a:t>CUIDADOS DEL DOCUMENTO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s-MX" dirty="0" smtClean="0"/>
              <a:t>CODIFICACION DE LOS DOCUMENTOS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s-MX" dirty="0" smtClean="0"/>
              <a:t>ROTULACION DE CAJAS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s-MX" dirty="0"/>
              <a:t>TRANSFERENCIA DE </a:t>
            </a:r>
            <a:r>
              <a:rPr lang="es-MX" dirty="0" smtClean="0"/>
              <a:t>DOCUMENTOS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s-MX" dirty="0" smtClean="0"/>
              <a:t>CLASIFICACION DE DOCUMENTOS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5733256"/>
            <a:ext cx="1500187" cy="1000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75108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SERIES DOCUMENTALES 2015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4008" indent="0" algn="ctr">
              <a:buNone/>
            </a:pPr>
            <a:r>
              <a:rPr lang="es-MX" dirty="0" smtClean="0"/>
              <a:t>DIFERENCIAS ENTRE SERIES DOCUMENTALES:</a:t>
            </a:r>
          </a:p>
          <a:p>
            <a:pPr marL="64008" indent="0" algn="ctr">
              <a:buNone/>
            </a:pPr>
            <a:endParaRPr lang="es-MX" dirty="0" smtClean="0"/>
          </a:p>
          <a:p>
            <a:r>
              <a:rPr lang="es-MX" dirty="0" smtClean="0"/>
              <a:t>49.13.01.01 		AÑO 2008-2011</a:t>
            </a:r>
          </a:p>
          <a:p>
            <a:r>
              <a:rPr lang="es-MX" dirty="0" smtClean="0"/>
              <a:t>49.PVS.13C.1 	AÑO 2012-2014</a:t>
            </a:r>
          </a:p>
          <a:p>
            <a:r>
              <a:rPr lang="es-MX" dirty="0" smtClean="0"/>
              <a:t>13C.1			AÑO 2015</a:t>
            </a:r>
          </a:p>
          <a:p>
            <a:r>
              <a:rPr lang="es-MX" dirty="0" smtClean="0"/>
              <a:t>6C.9.3 			AÑO 2015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92222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MX" dirty="0" smtClean="0"/>
              <a:t>SERIES DOCUMENTALES 2015</a:t>
            </a:r>
            <a:endParaRPr lang="es-MX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5733256"/>
            <a:ext cx="1506537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5 CuadroTexto"/>
          <p:cNvSpPr txBox="1"/>
          <p:nvPr/>
        </p:nvSpPr>
        <p:spPr>
          <a:xfrm>
            <a:off x="2267744" y="2204864"/>
            <a:ext cx="352839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100" b="1" dirty="0" smtClean="0">
                <a:solidFill>
                  <a:schemeClr val="bg1"/>
                </a:solidFill>
              </a:rPr>
              <a:t>SOLICITUDES DE INFORMACION 2012</a:t>
            </a:r>
            <a:endParaRPr lang="es-MX" sz="1100" b="1" dirty="0">
              <a:solidFill>
                <a:schemeClr val="bg1"/>
              </a:solidFill>
            </a:endParaRPr>
          </a:p>
        </p:txBody>
      </p:sp>
      <p:graphicFrame>
        <p:nvGraphicFramePr>
          <p:cNvPr id="7" name="6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392420"/>
              </p:ext>
            </p:extLst>
          </p:nvPr>
        </p:nvGraphicFramePr>
        <p:xfrm>
          <a:off x="612105" y="4221086"/>
          <a:ext cx="7848327" cy="1439144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1870615"/>
                <a:gridCol w="1899087"/>
                <a:gridCol w="2207298"/>
                <a:gridCol w="1871327"/>
              </a:tblGrid>
              <a:tr h="71957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1200" b="1" dirty="0">
                          <a:solidFill>
                            <a:srgbClr val="000000"/>
                          </a:solidFill>
                          <a:effectLst/>
                          <a:latin typeface="Microsoft Sans Serif"/>
                          <a:ea typeface="Times New Roman"/>
                        </a:rPr>
                        <a:t>FONDO</a:t>
                      </a:r>
                      <a:endParaRPr lang="es-MX" sz="1200" dirty="0">
                        <a:effectLst/>
                        <a:latin typeface="Microsoft Sans Serif"/>
                        <a:ea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1200" b="1" dirty="0">
                          <a:solidFill>
                            <a:srgbClr val="000000"/>
                          </a:solidFill>
                          <a:effectLst/>
                          <a:latin typeface="Microsoft Sans Serif"/>
                          <a:ea typeface="Times New Roman"/>
                        </a:rPr>
                        <a:t>49</a:t>
                      </a:r>
                      <a:endParaRPr lang="es-MX" sz="1200" dirty="0">
                        <a:effectLst/>
                        <a:latin typeface="Microsoft Sans Serif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1200" b="1" dirty="0">
                          <a:solidFill>
                            <a:srgbClr val="000000"/>
                          </a:solidFill>
                          <a:effectLst/>
                          <a:latin typeface="Microsoft Sans Serif"/>
                          <a:ea typeface="Times New Roman"/>
                        </a:rPr>
                        <a:t>SECCION</a:t>
                      </a:r>
                      <a:endParaRPr lang="es-MX" sz="1200" dirty="0">
                        <a:effectLst/>
                        <a:latin typeface="Microsoft Sans Serif"/>
                        <a:ea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1200" b="1" dirty="0">
                          <a:solidFill>
                            <a:srgbClr val="000000"/>
                          </a:solidFill>
                          <a:effectLst/>
                          <a:latin typeface="Microsoft Sans Serif"/>
                          <a:ea typeface="Times New Roman"/>
                        </a:rPr>
                        <a:t>UAJ</a:t>
                      </a:r>
                      <a:endParaRPr lang="es-MX" sz="1200" dirty="0">
                        <a:effectLst/>
                        <a:latin typeface="Microsoft Sans Serif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1200" b="1">
                          <a:solidFill>
                            <a:srgbClr val="000000"/>
                          </a:solidFill>
                          <a:effectLst/>
                          <a:latin typeface="Microsoft Sans Serif"/>
                          <a:ea typeface="Times New Roman"/>
                        </a:rPr>
                        <a:t>SERIE</a:t>
                      </a:r>
                      <a:endParaRPr lang="es-MX" sz="1200">
                        <a:effectLst/>
                        <a:latin typeface="Microsoft Sans Serif"/>
                        <a:ea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1200" b="1">
                          <a:solidFill>
                            <a:srgbClr val="000000"/>
                          </a:solidFill>
                          <a:effectLst/>
                          <a:latin typeface="Microsoft Sans Serif"/>
                          <a:ea typeface="Times New Roman"/>
                        </a:rPr>
                        <a:t>12C</a:t>
                      </a:r>
                      <a:endParaRPr lang="es-MX" sz="1200">
                        <a:effectLst/>
                        <a:latin typeface="Microsoft Sans Serif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1200" b="1">
                          <a:solidFill>
                            <a:srgbClr val="000000"/>
                          </a:solidFill>
                          <a:effectLst/>
                          <a:latin typeface="Microsoft Sans Serif"/>
                          <a:ea typeface="Times New Roman"/>
                        </a:rPr>
                        <a:t>SUBSERIE</a:t>
                      </a:r>
                      <a:endParaRPr lang="es-MX" sz="1200">
                        <a:effectLst/>
                        <a:latin typeface="Microsoft Sans Serif"/>
                        <a:ea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1200" b="1">
                          <a:solidFill>
                            <a:srgbClr val="000000"/>
                          </a:solidFill>
                          <a:effectLst/>
                          <a:latin typeface="Microsoft Sans Serif"/>
                          <a:ea typeface="Times New Roman"/>
                        </a:rPr>
                        <a:t>12C.3</a:t>
                      </a:r>
                      <a:endParaRPr lang="es-MX" sz="1200">
                        <a:effectLst/>
                        <a:latin typeface="Microsoft Sans Serif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957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 smtClean="0">
                          <a:effectLst/>
                          <a:latin typeface="Microsoft Sans Serif"/>
                          <a:ea typeface="Times New Roman"/>
                        </a:rPr>
                        <a:t>N/A</a:t>
                      </a:r>
                      <a:endParaRPr lang="es-MX" sz="1200" dirty="0">
                        <a:effectLst/>
                        <a:latin typeface="Microsoft Sans Serif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 smtClean="0">
                          <a:effectLst/>
                          <a:latin typeface="Microsoft Sans Serif"/>
                          <a:ea typeface="Times New Roman"/>
                        </a:rPr>
                        <a:t>N/A</a:t>
                      </a:r>
                      <a:endParaRPr lang="es-MX" sz="1200" dirty="0">
                        <a:effectLst/>
                        <a:latin typeface="Microsoft Sans Serif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solidFill>
                            <a:srgbClr val="000000"/>
                          </a:solidFill>
                          <a:effectLst/>
                          <a:latin typeface="Microsoft Sans Serif"/>
                          <a:ea typeface="Times New Roman"/>
                        </a:rPr>
                        <a:t>Transparencia y Acceso a la Información</a:t>
                      </a:r>
                      <a:endParaRPr lang="es-MX" sz="1200">
                        <a:effectLst/>
                        <a:latin typeface="Microsoft Sans Serif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solidFill>
                            <a:srgbClr val="000000"/>
                          </a:solidFill>
                          <a:effectLst/>
                          <a:latin typeface="Microsoft Sans Serif"/>
                          <a:ea typeface="Times New Roman"/>
                        </a:rPr>
                        <a:t>Solicitudes de información</a:t>
                      </a:r>
                      <a:endParaRPr lang="es-MX" sz="1200" dirty="0">
                        <a:effectLst/>
                        <a:latin typeface="Microsoft Sans Serif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4008" indent="0">
              <a:buNone/>
            </a:pPr>
            <a:endParaRPr lang="es-MX" dirty="0" smtClean="0"/>
          </a:p>
          <a:p>
            <a:pPr marL="64008" indent="0">
              <a:buNone/>
            </a:pPr>
            <a:r>
              <a:rPr lang="es-MX" dirty="0" smtClean="0"/>
              <a:t>12C.3 SOLICITUDES DE INFORMACIÓN</a:t>
            </a:r>
          </a:p>
          <a:p>
            <a:pPr marL="64008" indent="0">
              <a:buNone/>
            </a:pPr>
            <a:r>
              <a:rPr lang="es-MX" dirty="0" smtClean="0"/>
              <a:t>5C.3.5 VIÁTICOS</a:t>
            </a:r>
          </a:p>
          <a:p>
            <a:pPr marL="64008" indent="0">
              <a:buNone/>
            </a:pPr>
            <a:endParaRPr lang="es-MX" dirty="0"/>
          </a:p>
          <a:p>
            <a:pPr marL="64008" indent="0">
              <a:buNone/>
            </a:pPr>
            <a:endParaRPr lang="es-MX" dirty="0" smtClean="0"/>
          </a:p>
        </p:txBody>
      </p:sp>
      <p:sp>
        <p:nvSpPr>
          <p:cNvPr id="8" name="7 Rectángulo"/>
          <p:cNvSpPr/>
          <p:nvPr/>
        </p:nvSpPr>
        <p:spPr>
          <a:xfrm>
            <a:off x="2627784" y="2204864"/>
            <a:ext cx="3600400" cy="26161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SERIES DOCUMENTALES 2015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73138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MX" dirty="0" smtClean="0"/>
              <a:t>CODIFICACION DEL DOCUMENTO 2015</a:t>
            </a:r>
            <a:endParaRPr lang="es-MX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5733256"/>
            <a:ext cx="1506537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5 CuadroTexto"/>
          <p:cNvSpPr txBox="1"/>
          <p:nvPr/>
        </p:nvSpPr>
        <p:spPr>
          <a:xfrm>
            <a:off x="2267744" y="2204864"/>
            <a:ext cx="352839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100" b="1" dirty="0" smtClean="0">
                <a:solidFill>
                  <a:schemeClr val="bg1"/>
                </a:solidFill>
              </a:rPr>
              <a:t>SOLICITUDES DE INFORMACION 2012</a:t>
            </a:r>
            <a:endParaRPr lang="es-MX" sz="1100" b="1" dirty="0">
              <a:solidFill>
                <a:schemeClr val="bg1"/>
              </a:solidFill>
            </a:endParaRPr>
          </a:p>
        </p:txBody>
      </p:sp>
      <p:graphicFrame>
        <p:nvGraphicFramePr>
          <p:cNvPr id="7" name="6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7188682"/>
              </p:ext>
            </p:extLst>
          </p:nvPr>
        </p:nvGraphicFramePr>
        <p:xfrm>
          <a:off x="612105" y="4221086"/>
          <a:ext cx="7848327" cy="1439144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1870615"/>
                <a:gridCol w="1899087"/>
                <a:gridCol w="2207298"/>
                <a:gridCol w="1871327"/>
              </a:tblGrid>
              <a:tr h="71957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1200" b="1" dirty="0">
                          <a:solidFill>
                            <a:srgbClr val="000000"/>
                          </a:solidFill>
                          <a:effectLst/>
                          <a:latin typeface="Microsoft Sans Serif"/>
                          <a:ea typeface="Times New Roman"/>
                        </a:rPr>
                        <a:t>FONDO</a:t>
                      </a:r>
                      <a:endParaRPr lang="es-MX" sz="1200" dirty="0">
                        <a:effectLst/>
                        <a:latin typeface="Microsoft Sans Serif"/>
                        <a:ea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1200" b="1" dirty="0">
                          <a:solidFill>
                            <a:srgbClr val="000000"/>
                          </a:solidFill>
                          <a:effectLst/>
                          <a:latin typeface="Microsoft Sans Serif"/>
                          <a:ea typeface="Times New Roman"/>
                        </a:rPr>
                        <a:t>49</a:t>
                      </a:r>
                      <a:endParaRPr lang="es-MX" sz="1200" dirty="0">
                        <a:effectLst/>
                        <a:latin typeface="Microsoft Sans Serif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1200" b="1">
                          <a:solidFill>
                            <a:srgbClr val="000000"/>
                          </a:solidFill>
                          <a:effectLst/>
                          <a:latin typeface="Microsoft Sans Serif"/>
                          <a:ea typeface="Times New Roman"/>
                        </a:rPr>
                        <a:t>SECCION</a:t>
                      </a:r>
                      <a:endParaRPr lang="es-MX" sz="1200">
                        <a:effectLst/>
                        <a:latin typeface="Microsoft Sans Serif"/>
                        <a:ea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1200" b="1">
                          <a:solidFill>
                            <a:srgbClr val="000000"/>
                          </a:solidFill>
                          <a:effectLst/>
                          <a:latin typeface="Microsoft Sans Serif"/>
                          <a:ea typeface="Times New Roman"/>
                        </a:rPr>
                        <a:t>UAJ</a:t>
                      </a:r>
                      <a:endParaRPr lang="es-MX" sz="1200">
                        <a:effectLst/>
                        <a:latin typeface="Microsoft Sans Serif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1200" b="1">
                          <a:solidFill>
                            <a:srgbClr val="000000"/>
                          </a:solidFill>
                          <a:effectLst/>
                          <a:latin typeface="Microsoft Sans Serif"/>
                          <a:ea typeface="Times New Roman"/>
                        </a:rPr>
                        <a:t>SERIE</a:t>
                      </a:r>
                      <a:endParaRPr lang="es-MX" sz="1200">
                        <a:effectLst/>
                        <a:latin typeface="Microsoft Sans Serif"/>
                        <a:ea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1200" b="1">
                          <a:solidFill>
                            <a:srgbClr val="000000"/>
                          </a:solidFill>
                          <a:effectLst/>
                          <a:latin typeface="Microsoft Sans Serif"/>
                          <a:ea typeface="Times New Roman"/>
                        </a:rPr>
                        <a:t>12C</a:t>
                      </a:r>
                      <a:endParaRPr lang="es-MX" sz="1200">
                        <a:effectLst/>
                        <a:latin typeface="Microsoft Sans Serif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1200" b="1">
                          <a:solidFill>
                            <a:srgbClr val="000000"/>
                          </a:solidFill>
                          <a:effectLst/>
                          <a:latin typeface="Microsoft Sans Serif"/>
                          <a:ea typeface="Times New Roman"/>
                        </a:rPr>
                        <a:t>SUBSERIE</a:t>
                      </a:r>
                      <a:endParaRPr lang="es-MX" sz="1200">
                        <a:effectLst/>
                        <a:latin typeface="Microsoft Sans Serif"/>
                        <a:ea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1200" b="1">
                          <a:solidFill>
                            <a:srgbClr val="000000"/>
                          </a:solidFill>
                          <a:effectLst/>
                          <a:latin typeface="Microsoft Sans Serif"/>
                          <a:ea typeface="Times New Roman"/>
                        </a:rPr>
                        <a:t>12C.3</a:t>
                      </a:r>
                      <a:endParaRPr lang="es-MX" sz="1200">
                        <a:effectLst/>
                        <a:latin typeface="Microsoft Sans Serif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957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 smtClean="0">
                          <a:effectLst/>
                          <a:latin typeface="Microsoft Sans Serif"/>
                          <a:ea typeface="Times New Roman"/>
                        </a:rPr>
                        <a:t>N/A</a:t>
                      </a:r>
                      <a:endParaRPr lang="es-MX" sz="1200" dirty="0">
                        <a:effectLst/>
                        <a:latin typeface="Microsoft Sans Serif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 smtClean="0">
                          <a:effectLst/>
                          <a:latin typeface="Microsoft Sans Serif"/>
                          <a:ea typeface="Times New Roman"/>
                        </a:rPr>
                        <a:t>N/A</a:t>
                      </a:r>
                      <a:endParaRPr lang="es-MX" sz="1200" dirty="0">
                        <a:effectLst/>
                        <a:latin typeface="Microsoft Sans Serif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solidFill>
                            <a:srgbClr val="000000"/>
                          </a:solidFill>
                          <a:effectLst/>
                          <a:latin typeface="Microsoft Sans Serif"/>
                          <a:ea typeface="Times New Roman"/>
                        </a:rPr>
                        <a:t>Transparencia y Acceso a la Información</a:t>
                      </a:r>
                      <a:endParaRPr lang="es-MX" sz="1200">
                        <a:effectLst/>
                        <a:latin typeface="Microsoft Sans Serif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solidFill>
                            <a:srgbClr val="000000"/>
                          </a:solidFill>
                          <a:effectLst/>
                          <a:latin typeface="Microsoft Sans Serif"/>
                          <a:ea typeface="Times New Roman"/>
                        </a:rPr>
                        <a:t>Solicitudes de información</a:t>
                      </a:r>
                      <a:endParaRPr lang="es-MX" sz="1200" dirty="0">
                        <a:effectLst/>
                        <a:latin typeface="Microsoft Sans Serif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Rectángulo"/>
          <p:cNvSpPr/>
          <p:nvPr/>
        </p:nvSpPr>
        <p:spPr>
          <a:xfrm>
            <a:off x="2051720" y="2132856"/>
            <a:ext cx="4464496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s-MX" sz="1100" b="1" dirty="0" smtClean="0"/>
          </a:p>
          <a:p>
            <a:r>
              <a:rPr lang="es-MX" sz="1400" b="1" dirty="0" smtClean="0"/>
              <a:t>12C.3</a:t>
            </a:r>
            <a:r>
              <a:rPr lang="es-MX" sz="1400" b="1" dirty="0"/>
              <a:t> </a:t>
            </a:r>
            <a:r>
              <a:rPr lang="es-MX" sz="1400" b="1" dirty="0" smtClean="0"/>
              <a:t> SOLICITUDES DE INFORMACION 2015</a:t>
            </a:r>
          </a:p>
          <a:p>
            <a:endParaRPr lang="es-MX" dirty="0"/>
          </a:p>
        </p:txBody>
      </p:sp>
      <p:sp>
        <p:nvSpPr>
          <p:cNvPr id="5" name="4 Rectángulo"/>
          <p:cNvSpPr/>
          <p:nvPr/>
        </p:nvSpPr>
        <p:spPr>
          <a:xfrm>
            <a:off x="2039261" y="2780928"/>
            <a:ext cx="5400600" cy="12241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FOLDER</a:t>
            </a:r>
            <a:endParaRPr lang="es-MX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95918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SERIES DOCUMENTALES 2015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4008" indent="0" algn="ctr">
              <a:buNone/>
            </a:pPr>
            <a:r>
              <a:rPr lang="es-MX" u="sng" dirty="0" smtClean="0"/>
              <a:t>PUNTOS IMPORTANTES PARA CONTROL ESCOLAR:</a:t>
            </a:r>
          </a:p>
          <a:p>
            <a:pPr>
              <a:buFont typeface="Arial" pitchFamily="34" charset="0"/>
              <a:buChar char="•"/>
            </a:pPr>
            <a:r>
              <a:rPr lang="es-MX" dirty="0" smtClean="0"/>
              <a:t>LA SERIE 13C AHORA ES PARA LAS CORRESPONDENCIAS.</a:t>
            </a:r>
          </a:p>
          <a:p>
            <a:pPr>
              <a:buFont typeface="Arial" pitchFamily="34" charset="0"/>
              <a:buChar char="•"/>
            </a:pPr>
            <a:r>
              <a:rPr lang="es-MX" dirty="0" smtClean="0"/>
              <a:t>TODO LO ACADÉMICO AHORA ES CON SERIE 1S.</a:t>
            </a:r>
          </a:p>
        </p:txBody>
      </p:sp>
    </p:spTree>
    <p:extLst>
      <p:ext uri="{BB962C8B-B14F-4D97-AF65-F5344CB8AC3E}">
        <p14:creationId xmlns:p14="http://schemas.microsoft.com/office/powerpoint/2010/main" val="4099476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MX" dirty="0" smtClean="0"/>
              <a:t>PORTADA REGISTRO DOCUMENTAL</a:t>
            </a:r>
            <a:br>
              <a:rPr lang="es-MX" dirty="0" smtClean="0"/>
            </a:br>
            <a:endParaRPr lang="es-MX" dirty="0"/>
          </a:p>
        </p:txBody>
      </p:sp>
      <p:pic>
        <p:nvPicPr>
          <p:cNvPr id="6" name="5 Marcador de contenido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7591" y="1412776"/>
            <a:ext cx="4748817" cy="5256584"/>
          </a:xfrm>
        </p:spPr>
      </p:pic>
    </p:spTree>
    <p:extLst>
      <p:ext uri="{BB962C8B-B14F-4D97-AF65-F5344CB8AC3E}">
        <p14:creationId xmlns:p14="http://schemas.microsoft.com/office/powerpoint/2010/main" val="3747414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MX" dirty="0" smtClean="0">
                <a:solidFill>
                  <a:schemeClr val="tx2">
                    <a:lumMod val="50000"/>
                  </a:schemeClr>
                </a:solidFill>
              </a:rPr>
              <a:t>ROTULACION DE CAJAS 2015</a:t>
            </a:r>
            <a:endParaRPr lang="es-MX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35" y="5877272"/>
            <a:ext cx="1403648" cy="83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MX" sz="2400" dirty="0" smtClean="0"/>
              <a:t>Los documentos deberán estar en cajas debidamente rotuladas con la serie documental compuesta de la siguiente manera</a:t>
            </a:r>
            <a:endParaRPr lang="es-MX" sz="2400" dirty="0"/>
          </a:p>
        </p:txBody>
      </p:sp>
      <p:sp>
        <p:nvSpPr>
          <p:cNvPr id="4" name="3 Rectángulo"/>
          <p:cNvSpPr/>
          <p:nvPr/>
        </p:nvSpPr>
        <p:spPr>
          <a:xfrm>
            <a:off x="1907704" y="3284984"/>
            <a:ext cx="4896544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5" name="4 Rectángulo"/>
          <p:cNvSpPr/>
          <p:nvPr/>
        </p:nvSpPr>
        <p:spPr>
          <a:xfrm>
            <a:off x="1907704" y="3789040"/>
            <a:ext cx="4896544" cy="20882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6" name="5 Rectángulo redondeado"/>
          <p:cNvSpPr/>
          <p:nvPr/>
        </p:nvSpPr>
        <p:spPr>
          <a:xfrm>
            <a:off x="3482502" y="3842762"/>
            <a:ext cx="1656184" cy="32460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7" name="6 Rectángulo"/>
          <p:cNvSpPr/>
          <p:nvPr/>
        </p:nvSpPr>
        <p:spPr>
          <a:xfrm>
            <a:off x="2671525" y="4365104"/>
            <a:ext cx="3456384" cy="13681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200" dirty="0" smtClean="0"/>
          </a:p>
          <a:p>
            <a:pPr algn="ctr"/>
            <a:r>
              <a:rPr lang="es-MX" sz="1400" b="1" dirty="0" smtClean="0"/>
              <a:t>UNIDAD DE ASUNTOS JURIDICOS</a:t>
            </a:r>
          </a:p>
          <a:p>
            <a:pPr algn="ctr"/>
            <a:r>
              <a:rPr lang="es-MX" sz="1400" b="1" dirty="0" smtClean="0"/>
              <a:t>AÑO 2015</a:t>
            </a:r>
          </a:p>
          <a:p>
            <a:pPr algn="ctr"/>
            <a:r>
              <a:rPr lang="es-MX" sz="1400" b="1" dirty="0" smtClean="0"/>
              <a:t>CAJA 7</a:t>
            </a:r>
          </a:p>
          <a:p>
            <a:pPr algn="ctr"/>
            <a:r>
              <a:rPr lang="es-MX" sz="1400" b="1" dirty="0" smtClean="0"/>
              <a:t>12C.3 SOLICITUDES DE INFORMACION</a:t>
            </a:r>
          </a:p>
          <a:p>
            <a:pPr algn="ctr"/>
            <a:r>
              <a:rPr lang="es-MX" sz="1400" b="1" dirty="0" smtClean="0"/>
              <a:t>12C.5.1 ACTUALIZACION DE INFORMACION</a:t>
            </a:r>
          </a:p>
          <a:p>
            <a:pPr algn="ctr"/>
            <a:r>
              <a:rPr lang="es-MX" sz="1400" b="1" dirty="0" smtClean="0"/>
              <a:t>TOTAL DE EXPEDIENTES: 105</a:t>
            </a:r>
          </a:p>
          <a:p>
            <a:pPr algn="ctr"/>
            <a:endParaRPr lang="es-MX" sz="1200" dirty="0"/>
          </a:p>
        </p:txBody>
      </p:sp>
    </p:spTree>
    <p:extLst>
      <p:ext uri="{BB962C8B-B14F-4D97-AF65-F5344CB8AC3E}">
        <p14:creationId xmlns:p14="http://schemas.microsoft.com/office/powerpoint/2010/main" val="744241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MX" dirty="0">
                <a:solidFill>
                  <a:schemeClr val="tx2">
                    <a:lumMod val="50000"/>
                  </a:schemeClr>
                </a:solidFill>
              </a:rPr>
              <a:t>EJEMPLO DE LISTA DE EXPEDIENTES</a:t>
            </a:r>
            <a:br>
              <a:rPr lang="es-MX" dirty="0">
                <a:solidFill>
                  <a:schemeClr val="tx2">
                    <a:lumMod val="50000"/>
                  </a:schemeClr>
                </a:solidFill>
              </a:rPr>
            </a:br>
            <a:endParaRPr lang="es-MX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5715120"/>
            <a:ext cx="1295276" cy="8822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40097" y="1143121"/>
            <a:ext cx="8229600" cy="4572000"/>
          </a:xfrm>
        </p:spPr>
        <p:txBody>
          <a:bodyPr>
            <a:normAutofit fontScale="70000" lnSpcReduction="20000"/>
          </a:bodyPr>
          <a:lstStyle/>
          <a:p>
            <a:pPr marL="64008" indent="0">
              <a:buNone/>
            </a:pPr>
            <a:endParaRPr lang="es-MX" dirty="0"/>
          </a:p>
          <a:p>
            <a:pPr marL="64008" indent="0" algn="ctr">
              <a:buNone/>
            </a:pPr>
            <a:r>
              <a:rPr lang="es-MX" b="1" dirty="0"/>
              <a:t>UNIDAD DE ASUNTOS JURIDICOS</a:t>
            </a:r>
            <a:endParaRPr lang="es-MX" dirty="0"/>
          </a:p>
          <a:p>
            <a:pPr marL="64008" indent="0" algn="ctr">
              <a:buNone/>
            </a:pPr>
            <a:r>
              <a:rPr lang="es-MX" b="1" dirty="0"/>
              <a:t>CAJA No. 7</a:t>
            </a:r>
            <a:endParaRPr lang="es-MX" dirty="0"/>
          </a:p>
          <a:p>
            <a:pPr marL="64008" indent="0" algn="ctr">
              <a:buNone/>
            </a:pPr>
            <a:r>
              <a:rPr lang="es-MX" b="1" dirty="0"/>
              <a:t>AÑO </a:t>
            </a:r>
            <a:r>
              <a:rPr lang="es-MX" b="1" dirty="0" smtClean="0"/>
              <a:t>2015</a:t>
            </a:r>
            <a:r>
              <a:rPr lang="es-MX" b="1" dirty="0"/>
              <a:t> </a:t>
            </a:r>
            <a:endParaRPr lang="es-MX" dirty="0"/>
          </a:p>
          <a:p>
            <a:r>
              <a:rPr lang="es-MX" b="1" dirty="0" smtClean="0"/>
              <a:t>12C.3 SOLICITUDES </a:t>
            </a:r>
            <a:r>
              <a:rPr lang="es-MX" b="1" dirty="0"/>
              <a:t>DE INFORMACIÓN</a:t>
            </a:r>
            <a:endParaRPr lang="es-MX" dirty="0"/>
          </a:p>
          <a:p>
            <a:pPr marL="64008" indent="0">
              <a:buNone/>
            </a:pPr>
            <a:endParaRPr lang="es-MX" dirty="0"/>
          </a:p>
          <a:p>
            <a:r>
              <a:rPr lang="es-MX" b="1" dirty="0" smtClean="0"/>
              <a:t>10C.6.1 DECLARACIONES </a:t>
            </a:r>
            <a:r>
              <a:rPr lang="es-MX" b="1" dirty="0"/>
              <a:t>PATRIMONIALES</a:t>
            </a:r>
            <a:endParaRPr lang="es-MX" dirty="0"/>
          </a:p>
          <a:p>
            <a:pPr marL="64008" indent="0">
              <a:buNone/>
            </a:pPr>
            <a:endParaRPr lang="es-MX" dirty="0"/>
          </a:p>
          <a:p>
            <a:r>
              <a:rPr lang="es-MX" b="1" dirty="0" smtClean="0"/>
              <a:t>2C.8.1 RECLAMOS POR PARTE DE ALUMNADO</a:t>
            </a:r>
          </a:p>
          <a:p>
            <a:endParaRPr lang="es-MX" dirty="0"/>
          </a:p>
          <a:p>
            <a:r>
              <a:rPr lang="es-MX" b="1" dirty="0" smtClean="0"/>
              <a:t>13C.1 C. RECIBIDA</a:t>
            </a:r>
          </a:p>
          <a:p>
            <a:endParaRPr lang="es-MX" b="1" dirty="0" smtClean="0"/>
          </a:p>
          <a:p>
            <a:r>
              <a:rPr lang="es-MX" b="1" dirty="0" smtClean="0"/>
              <a:t>13C.2 C. ENVIADA</a:t>
            </a:r>
          </a:p>
          <a:p>
            <a:endParaRPr lang="es-MX" b="1" dirty="0"/>
          </a:p>
          <a:p>
            <a:pPr marL="64008" indent="0">
              <a:buNone/>
            </a:pPr>
            <a:endParaRPr lang="es-MX" b="1" dirty="0"/>
          </a:p>
        </p:txBody>
      </p:sp>
    </p:spTree>
    <p:extLst>
      <p:ext uri="{BB962C8B-B14F-4D97-AF65-F5344CB8AC3E}">
        <p14:creationId xmlns:p14="http://schemas.microsoft.com/office/powerpoint/2010/main" val="2144421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MX" dirty="0">
                <a:solidFill>
                  <a:schemeClr val="tx2">
                    <a:lumMod val="50000"/>
                  </a:schemeClr>
                </a:solidFill>
              </a:rPr>
              <a:t>FORMATO DE TRANSFERENCIA DOCUMENTAL</a:t>
            </a:r>
            <a:br>
              <a:rPr lang="es-MX" dirty="0">
                <a:solidFill>
                  <a:schemeClr val="tx2">
                    <a:lumMod val="50000"/>
                  </a:schemeClr>
                </a:solidFill>
              </a:rPr>
            </a:br>
            <a:endParaRPr lang="es-MX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6998" y="1412775"/>
            <a:ext cx="8229600" cy="4225359"/>
          </a:xfrm>
        </p:spPr>
        <p:txBody>
          <a:bodyPr>
            <a:normAutofit/>
          </a:bodyPr>
          <a:lstStyle/>
          <a:p>
            <a:pPr marL="64008" indent="0" algn="ctr">
              <a:buNone/>
            </a:pPr>
            <a:r>
              <a:rPr lang="es-MX" sz="1600" dirty="0" smtClean="0"/>
              <a:t>TRANSF </a:t>
            </a:r>
            <a:r>
              <a:rPr lang="es-MX" sz="1600" dirty="0"/>
              <a:t>No.  01                                                                                                        </a:t>
            </a:r>
          </a:p>
          <a:p>
            <a:pPr marL="64008" indent="0" algn="r">
              <a:buNone/>
            </a:pPr>
            <a:r>
              <a:rPr lang="es-MX" sz="1600" dirty="0"/>
              <a:t>                                                                                                                                                    </a:t>
            </a:r>
            <a:r>
              <a:rPr lang="es-MX" sz="1600" dirty="0" smtClean="0"/>
              <a:t>FECHA </a:t>
            </a:r>
            <a:r>
              <a:rPr lang="es-MX" sz="1600" dirty="0"/>
              <a:t>DE LA TRANSFERENCIA:_</a:t>
            </a:r>
            <a:r>
              <a:rPr lang="es-MX" sz="1600" dirty="0" smtClean="0"/>
              <a:t>13/ENE/08</a:t>
            </a:r>
          </a:p>
          <a:p>
            <a:pPr marL="64008" indent="0" algn="r">
              <a:buNone/>
            </a:pPr>
            <a:r>
              <a:rPr lang="es-MX" sz="1600" dirty="0" smtClean="0"/>
              <a:t>                        HOJA 1DE 1                                                                                                </a:t>
            </a:r>
            <a:r>
              <a:rPr lang="es-MX" sz="1600" dirty="0"/>
              <a:t>PERÍODO TRANSFERIDO: AÑO </a:t>
            </a:r>
            <a:r>
              <a:rPr lang="es-MX" sz="1600" dirty="0" smtClean="0"/>
              <a:t>2003  </a:t>
            </a:r>
            <a:endParaRPr lang="es-MX" sz="1600" dirty="0"/>
          </a:p>
          <a:p>
            <a:pPr marL="64008" indent="0">
              <a:buNone/>
            </a:pPr>
            <a:r>
              <a:rPr lang="es-MX" sz="1600" dirty="0" smtClean="0"/>
              <a:t>FONDO</a:t>
            </a:r>
            <a:r>
              <a:rPr lang="es-MX" sz="1600" dirty="0"/>
              <a:t>: COLEGIO DE BACHILLERES DEL ESTADO DE SONORA</a:t>
            </a:r>
          </a:p>
          <a:p>
            <a:pPr marL="64008" indent="0">
              <a:buNone/>
            </a:pPr>
            <a:r>
              <a:rPr lang="es-MX" sz="1600" dirty="0"/>
              <a:t>SECCION: UNIDAD DE ASUNTOS JURIDICOS</a:t>
            </a:r>
          </a:p>
          <a:p>
            <a:pPr marL="64008" indent="0">
              <a:buNone/>
            </a:pPr>
            <a:r>
              <a:rPr lang="es-MX" sz="1600" dirty="0"/>
              <a:t>SERIE: TRANSPARENCIA Y ACCESO A LA </a:t>
            </a:r>
            <a:r>
              <a:rPr lang="es-MX" sz="1600" dirty="0" smtClean="0"/>
              <a:t>INFORMACION</a:t>
            </a:r>
          </a:p>
          <a:p>
            <a:pPr marL="64008" indent="0">
              <a:buNone/>
            </a:pPr>
            <a:r>
              <a:rPr lang="es-MX" sz="1600" dirty="0" smtClean="0"/>
              <a:t>SUBSERIE: SOLICITUDES DE INFORMACION</a:t>
            </a:r>
          </a:p>
          <a:p>
            <a:pPr marL="64008" indent="0">
              <a:buNone/>
            </a:pPr>
            <a:r>
              <a:rPr lang="es-MX" sz="1600" dirty="0" smtClean="0"/>
              <a:t>CAJA No.: 07</a:t>
            </a:r>
          </a:p>
          <a:p>
            <a:pPr marL="64008" indent="0">
              <a:buNone/>
            </a:pPr>
            <a:endParaRPr lang="es-MX" dirty="0" smtClean="0"/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es-MX" sz="3200" dirty="0" smtClean="0">
              <a:latin typeface="Calibri"/>
              <a:ea typeface="Calibri"/>
              <a:cs typeface="Times New Roman"/>
            </a:endParaRPr>
          </a:p>
          <a:p>
            <a:endParaRPr lang="es-MX" dirty="0" smtClean="0"/>
          </a:p>
          <a:p>
            <a:endParaRPr lang="es-MX" dirty="0"/>
          </a:p>
        </p:txBody>
      </p:sp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5730131"/>
            <a:ext cx="1511300" cy="1011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11" name="10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1024765"/>
              </p:ext>
            </p:extLst>
          </p:nvPr>
        </p:nvGraphicFramePr>
        <p:xfrm>
          <a:off x="456413" y="4509120"/>
          <a:ext cx="8229599" cy="1368152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748145"/>
                <a:gridCol w="3060595"/>
                <a:gridCol w="372813"/>
                <a:gridCol w="1394271"/>
                <a:gridCol w="1066800"/>
                <a:gridCol w="1586975"/>
              </a:tblGrid>
              <a:tr h="68980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800" dirty="0">
                          <a:effectLst/>
                        </a:rPr>
                        <a:t> </a:t>
                      </a:r>
                      <a:endParaRPr lang="es-MX" sz="1200" dirty="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800" dirty="0">
                          <a:effectLst/>
                        </a:rPr>
                        <a:t>CÓDIGO</a:t>
                      </a:r>
                      <a:endParaRPr lang="es-MX" sz="1200" dirty="0">
                        <a:effectLst/>
                        <a:latin typeface="Microsoft Sans Serif"/>
                        <a:ea typeface="Times New Roman"/>
                      </a:endParaRPr>
                    </a:p>
                  </a:txBody>
                  <a:tcPr marL="68013" marR="680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800" dirty="0">
                          <a:effectLst/>
                        </a:rPr>
                        <a:t> </a:t>
                      </a:r>
                      <a:endParaRPr lang="es-MX" sz="1200" dirty="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800" dirty="0">
                          <a:effectLst/>
                        </a:rPr>
                        <a:t>SERIE DOCUMENTAL</a:t>
                      </a:r>
                      <a:endParaRPr lang="es-MX" sz="1200" dirty="0">
                        <a:effectLst/>
                        <a:latin typeface="Microsoft Sans Serif"/>
                        <a:ea typeface="Times New Roman"/>
                      </a:endParaRPr>
                    </a:p>
                  </a:txBody>
                  <a:tcPr marL="68013" marR="680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effectLst/>
                        </a:rPr>
                        <a:t> </a:t>
                      </a:r>
                      <a:endParaRPr lang="es-MX" sz="120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effectLst/>
                        </a:rPr>
                        <a:t>AÑO</a:t>
                      </a:r>
                      <a:endParaRPr lang="es-MX" sz="1200">
                        <a:effectLst/>
                        <a:latin typeface="Microsoft Sans Serif"/>
                        <a:ea typeface="Times New Roman"/>
                      </a:endParaRPr>
                    </a:p>
                  </a:txBody>
                  <a:tcPr marL="68013" marR="680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effectLst/>
                        </a:rPr>
                        <a:t>CLASIFICACIÓN CONFIDENCIAL, RESERVADA O NINGUNA</a:t>
                      </a:r>
                      <a:endParaRPr lang="es-MX" sz="1200">
                        <a:effectLst/>
                        <a:latin typeface="Microsoft Sans Serif"/>
                        <a:ea typeface="Times New Roman"/>
                      </a:endParaRPr>
                    </a:p>
                  </a:txBody>
                  <a:tcPr marL="68013" marR="680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effectLst/>
                        </a:rPr>
                        <a:t> </a:t>
                      </a:r>
                      <a:endParaRPr lang="es-MX" sz="120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effectLst/>
                        </a:rPr>
                        <a:t>TIEMPO DE CONSERVACION</a:t>
                      </a:r>
                      <a:endParaRPr lang="es-MX" sz="1200">
                        <a:effectLst/>
                        <a:latin typeface="Microsoft Sans Serif"/>
                        <a:ea typeface="Times New Roman"/>
                      </a:endParaRPr>
                    </a:p>
                  </a:txBody>
                  <a:tcPr marL="68013" marR="680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effectLst/>
                        </a:rPr>
                        <a:t> </a:t>
                      </a:r>
                      <a:endParaRPr lang="es-MX" sz="120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effectLst/>
                        </a:rPr>
                        <a:t>CLASIFICACION TOPOGRÁFICA</a:t>
                      </a:r>
                      <a:endParaRPr lang="es-MX" sz="1200">
                        <a:effectLst/>
                        <a:latin typeface="Microsoft Sans Serif"/>
                        <a:ea typeface="Times New Roman"/>
                      </a:endParaRPr>
                    </a:p>
                  </a:txBody>
                  <a:tcPr marL="68013" marR="68013" marT="0" marB="0"/>
                </a:tc>
              </a:tr>
              <a:tr h="678352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 </a:t>
                      </a:r>
                      <a:endParaRPr lang="es-MX" sz="1200">
                        <a:effectLst/>
                        <a:latin typeface="Microsoft Sans Serif"/>
                        <a:ea typeface="Times New Roman"/>
                      </a:endParaRPr>
                    </a:p>
                  </a:txBody>
                  <a:tcPr marL="68013" marR="6801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</a:rPr>
                        <a:t> </a:t>
                      </a:r>
                      <a:endParaRPr lang="es-MX" sz="1200" dirty="0">
                        <a:effectLst/>
                        <a:latin typeface="Microsoft Sans Serif"/>
                        <a:ea typeface="Times New Roman"/>
                      </a:endParaRPr>
                    </a:p>
                  </a:txBody>
                  <a:tcPr marL="68013" marR="6801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 </a:t>
                      </a:r>
                      <a:endParaRPr lang="es-MX" sz="1200">
                        <a:effectLst/>
                        <a:latin typeface="Microsoft Sans Serif"/>
                        <a:ea typeface="Times New Roman"/>
                      </a:endParaRPr>
                    </a:p>
                  </a:txBody>
                  <a:tcPr marL="68013" marR="6801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 </a:t>
                      </a:r>
                      <a:endParaRPr lang="es-MX" sz="1200">
                        <a:effectLst/>
                        <a:latin typeface="Microsoft Sans Serif"/>
                        <a:ea typeface="Times New Roman"/>
                      </a:endParaRPr>
                    </a:p>
                  </a:txBody>
                  <a:tcPr marL="68013" marR="6801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 </a:t>
                      </a:r>
                      <a:endParaRPr lang="es-MX" sz="1200">
                        <a:effectLst/>
                        <a:latin typeface="Microsoft Sans Serif"/>
                        <a:ea typeface="Times New Roman"/>
                      </a:endParaRPr>
                    </a:p>
                  </a:txBody>
                  <a:tcPr marL="68013" marR="6801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</a:rPr>
                        <a:t> </a:t>
                      </a:r>
                      <a:endParaRPr lang="es-MX" sz="1200" dirty="0">
                        <a:effectLst/>
                        <a:latin typeface="Microsoft Sans Serif"/>
                        <a:ea typeface="Times New Roman"/>
                      </a:endParaRPr>
                    </a:p>
                  </a:txBody>
                  <a:tcPr marL="68013" marR="68013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37742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MX" dirty="0"/>
              <a:t>CUADRO DE CLASIFICACION ARCHIVISTICA COBACH 2012</a:t>
            </a:r>
            <a:br>
              <a:rPr lang="es-MX" dirty="0"/>
            </a:br>
            <a:endParaRPr lang="es-MX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5661248"/>
            <a:ext cx="1511300" cy="1011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3 Marcador de contenido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042032"/>
          </a:xfrm>
        </p:spPr>
        <p:txBody>
          <a:bodyPr>
            <a:normAutofit fontScale="62500" lnSpcReduction="20000"/>
          </a:bodyPr>
          <a:lstStyle/>
          <a:p>
            <a:r>
              <a:rPr lang="es-MX" b="1" u="sng" dirty="0"/>
              <a:t>FONDO:</a:t>
            </a:r>
            <a:r>
              <a:rPr lang="es-MX" b="1" dirty="0"/>
              <a:t> </a:t>
            </a:r>
            <a:r>
              <a:rPr lang="es-MX" dirty="0"/>
              <a:t>COLEGIO DE BACHILLERES DEL ESTADO DE SONORA</a:t>
            </a:r>
            <a:r>
              <a:rPr lang="es-MX" b="1" dirty="0"/>
              <a:t>  </a:t>
            </a:r>
            <a:r>
              <a:rPr lang="es-MX" b="1" u="sng" dirty="0"/>
              <a:t>49</a:t>
            </a:r>
            <a:endParaRPr lang="es-MX" dirty="0"/>
          </a:p>
          <a:p>
            <a:r>
              <a:rPr lang="es-MX" b="1" u="sng" dirty="0"/>
              <a:t>SECCIÓN:</a:t>
            </a:r>
            <a:endParaRPr lang="es-MX" dirty="0"/>
          </a:p>
          <a:p>
            <a:r>
              <a:rPr lang="es-MX" b="1" dirty="0"/>
              <a:t>CD</a:t>
            </a:r>
            <a:r>
              <a:rPr lang="es-MX" dirty="0"/>
              <a:t>: Consejo directivo</a:t>
            </a:r>
          </a:p>
          <a:p>
            <a:r>
              <a:rPr lang="es-MX" b="1" dirty="0"/>
              <a:t>DG: </a:t>
            </a:r>
            <a:r>
              <a:rPr lang="es-MX" dirty="0"/>
              <a:t>Dirección General</a:t>
            </a:r>
          </a:p>
          <a:p>
            <a:r>
              <a:rPr lang="es-MX" b="1" dirty="0"/>
              <a:t>CEPDII:</a:t>
            </a:r>
            <a:r>
              <a:rPr lang="es-MX" dirty="0"/>
              <a:t> Coordinación Estatal de Promoción, Difusión e Imagen Institucional</a:t>
            </a:r>
          </a:p>
          <a:p>
            <a:r>
              <a:rPr lang="es-MX" b="1" dirty="0"/>
              <a:t>CEACD: </a:t>
            </a:r>
            <a:r>
              <a:rPr lang="es-MX" dirty="0"/>
              <a:t>Coordinación Estatal de Actividades Culturales y Deportivas</a:t>
            </a:r>
          </a:p>
          <a:p>
            <a:r>
              <a:rPr lang="es-MX" b="1" dirty="0"/>
              <a:t>CEVI: </a:t>
            </a:r>
            <a:r>
              <a:rPr lang="es-MX" dirty="0"/>
              <a:t>Coordinación Estatal de Vinculación Institucional</a:t>
            </a:r>
          </a:p>
          <a:p>
            <a:r>
              <a:rPr lang="es-MX" b="1" dirty="0"/>
              <a:t>DAF: </a:t>
            </a:r>
            <a:r>
              <a:rPr lang="es-MX" dirty="0"/>
              <a:t>Dirección de Administración y Finanzas</a:t>
            </a:r>
          </a:p>
          <a:p>
            <a:r>
              <a:rPr lang="es-MX" b="1" dirty="0"/>
              <a:t>DP: </a:t>
            </a:r>
            <a:r>
              <a:rPr lang="es-MX" dirty="0"/>
              <a:t>Dirección de Planeación</a:t>
            </a:r>
          </a:p>
          <a:p>
            <a:r>
              <a:rPr lang="es-MX" b="1" dirty="0"/>
              <a:t>UAJ: </a:t>
            </a:r>
            <a:r>
              <a:rPr lang="es-MX" dirty="0"/>
              <a:t>Unidades de Asuntos Jurídicos</a:t>
            </a:r>
          </a:p>
          <a:p>
            <a:r>
              <a:rPr lang="es-MX" b="1" dirty="0"/>
              <a:t>UIEM: </a:t>
            </a:r>
            <a:r>
              <a:rPr lang="es-MX" dirty="0"/>
              <a:t>Unidad de Informática, Editorial y </a:t>
            </a:r>
            <a:r>
              <a:rPr lang="es-MX" dirty="0" smtClean="0"/>
              <a:t>Medios</a:t>
            </a:r>
          </a:p>
          <a:p>
            <a:pPr marL="64008" indent="0">
              <a:buNone/>
            </a:pPr>
            <a:r>
              <a:rPr lang="es-MX" dirty="0" smtClean="0"/>
              <a:t>** </a:t>
            </a:r>
            <a:r>
              <a:rPr lang="es-MX" dirty="0"/>
              <a:t>Los departamentos de cada unidad administrativa deberán de especificar en la portada de la caja, el departamento en que pertenecen como se les explica en el siguiente ejemplo:  </a:t>
            </a:r>
          </a:p>
          <a:p>
            <a:pPr marL="64008" indent="0">
              <a:buNone/>
            </a:pPr>
            <a:r>
              <a:rPr lang="es-MX" dirty="0" smtClean="0"/>
              <a:t>	 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092259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 smtClean="0"/>
              <a:t>CATALOGO 2015 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4875" y="1484784"/>
            <a:ext cx="7334250" cy="484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71234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>
                <a:solidFill>
                  <a:schemeClr val="tx2">
                    <a:lumMod val="50000"/>
                  </a:schemeClr>
                </a:solidFill>
              </a:rPr>
              <a:t>CONCEPTOS BÁSICOS</a:t>
            </a:r>
            <a:endParaRPr lang="es-MX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s-MX" b="1" dirty="0"/>
              <a:t>Archivo:</a:t>
            </a:r>
            <a:r>
              <a:rPr lang="es-MX" dirty="0"/>
              <a:t> Conjunto orgánico de documentos, que son producidos o recibidos en el ejercicio de sus atribuciones por los sujetos obligados oficiales.</a:t>
            </a:r>
          </a:p>
          <a:p>
            <a:r>
              <a:rPr lang="es-MX" b="1" dirty="0"/>
              <a:t>Expediente:</a:t>
            </a:r>
            <a:r>
              <a:rPr lang="es-MX" dirty="0"/>
              <a:t> Unidad documental constituida por una o varios documentos de archivo, ordenado y relacionado por un mismo asunto, actividad o trámite de una unidad administrativa.</a:t>
            </a:r>
          </a:p>
          <a:p>
            <a:r>
              <a:rPr lang="es-MX" b="1" dirty="0"/>
              <a:t>Serie Documental:</a:t>
            </a:r>
            <a:r>
              <a:rPr lang="es-MX" dirty="0"/>
              <a:t> Agrupamiento de documentación cuya producción se deriva del ejercicio de una misma función o atribución y que generan expedientes de estructura y contenido homogéneo emanado de una misma unidad administrativa, como resultado de sus funciones específicas</a:t>
            </a:r>
            <a:r>
              <a:rPr lang="es-MX" dirty="0" smtClean="0"/>
              <a:t>.</a:t>
            </a:r>
            <a:endParaRPr lang="es-MX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5943" y="404664"/>
            <a:ext cx="1506537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00453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MX" dirty="0"/>
              <a:t>CLASIFICACION DE DOCUMENTOS DEL COLEGIO DE BACHILLERES</a:t>
            </a:r>
          </a:p>
        </p:txBody>
      </p:sp>
      <p:graphicFrame>
        <p:nvGraphicFramePr>
          <p:cNvPr id="7" name="6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759945"/>
              </p:ext>
            </p:extLst>
          </p:nvPr>
        </p:nvGraphicFramePr>
        <p:xfrm>
          <a:off x="323529" y="2348885"/>
          <a:ext cx="8198488" cy="309197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00206"/>
                <a:gridCol w="1868235"/>
                <a:gridCol w="3830047"/>
              </a:tblGrid>
              <a:tr h="29239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200" dirty="0">
                          <a:effectLst/>
                        </a:rPr>
                        <a:t>CODIGOS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200">
                          <a:effectLst/>
                        </a:rPr>
                        <a:t>SERIES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200">
                          <a:effectLst/>
                        </a:rPr>
                        <a:t>SUBSERIES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923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200">
                          <a:effectLst/>
                        </a:rPr>
                        <a:t>1C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>
                          <a:effectLst/>
                        </a:rPr>
                        <a:t>LEGISLACION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923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200">
                          <a:effectLst/>
                        </a:rPr>
                        <a:t>1C.1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>
                          <a:effectLst/>
                        </a:rPr>
                        <a:t>NORMATIVIDAD INSTITUCIONAL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923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200" dirty="0">
                          <a:effectLst/>
                        </a:rPr>
                        <a:t>2C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>
                          <a:effectLst/>
                        </a:rPr>
                        <a:t>ASUNTOS JURÍDICOS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923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200">
                          <a:effectLst/>
                        </a:rPr>
                        <a:t>2C.1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>
                          <a:effectLst/>
                        </a:rPr>
                        <a:t>DISPOSICIONES EN LA MATERIA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923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200">
                          <a:effectLst/>
                        </a:rPr>
                        <a:t>2C.2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>
                          <a:effectLst/>
                        </a:rPr>
                        <a:t>ASESORÍAS Y CONSULTAS JURÍDICAS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923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200">
                          <a:effectLst/>
                        </a:rPr>
                        <a:t>2C.3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>
                          <a:effectLst/>
                        </a:rPr>
                        <a:t>ASUNTOS LABORALES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7527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200">
                          <a:effectLst/>
                        </a:rPr>
                        <a:t>2C.4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>
                          <a:effectLst/>
                        </a:rPr>
                        <a:t>JUICIOS DE LA DEPENDENCIA</a:t>
                      </a:r>
                      <a:endParaRPr lang="es-MX" sz="12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923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200">
                          <a:effectLst/>
                        </a:rPr>
                        <a:t>2C.5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 dirty="0">
                          <a:effectLst/>
                        </a:rPr>
                        <a:t>JUICIOS CONTRA LA DEPENDENCIA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97933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MX" dirty="0"/>
              <a:t>CLASIFICACION DE DOCUMENTOS DEL COLEGIO DE BACHILLERES</a:t>
            </a:r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4206265"/>
              </p:ext>
            </p:extLst>
          </p:nvPr>
        </p:nvGraphicFramePr>
        <p:xfrm>
          <a:off x="621982" y="2284730"/>
          <a:ext cx="7900035" cy="418871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09190"/>
                <a:gridCol w="1800225"/>
                <a:gridCol w="3690620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200">
                          <a:effectLst/>
                        </a:rPr>
                        <a:t>2C.6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>
                          <a:effectLst/>
                        </a:rPr>
                        <a:t>CONVENIOS INSTITUCIONALES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200">
                          <a:effectLst/>
                        </a:rPr>
                        <a:t>2C.7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>
                          <a:effectLst/>
                        </a:rPr>
                        <a:t>CONTRATOS INSTITUCIONALES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200">
                          <a:effectLst/>
                        </a:rPr>
                        <a:t>2C.8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>
                          <a:effectLst/>
                        </a:rPr>
                        <a:t>INCONFORMIDADES Y PETICIONES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200">
                          <a:effectLst/>
                        </a:rPr>
                        <a:t>2C.9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>
                          <a:effectLst/>
                        </a:rPr>
                        <a:t>INSCRIPCIONES EN REGISTROS OFICIALES Y CERTIFICACIÓN DE FIRMAS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200" dirty="0" smtClean="0">
                          <a:effectLst/>
                        </a:rPr>
                        <a:t>2C.10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>
                          <a:effectLst/>
                        </a:rPr>
                        <a:t>COORDINACIÓN CON OTROS ORGANISMOS JURÍDICOS Y APOYO A JUZGADOS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200" dirty="0" smtClean="0">
                          <a:effectLst/>
                        </a:rPr>
                        <a:t>2C.11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200" dirty="0" smtClean="0">
                          <a:effectLst/>
                          <a:latin typeface="Times New Roman"/>
                          <a:ea typeface="Times New Roman"/>
                        </a:rPr>
                        <a:t>CONSEJO DIRECTIVO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200" dirty="0" smtClean="0">
                          <a:effectLst/>
                        </a:rPr>
                        <a:t>2C.12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200" dirty="0" smtClean="0">
                          <a:effectLst/>
                          <a:latin typeface="Times New Roman"/>
                          <a:ea typeface="Times New Roman"/>
                        </a:rPr>
                        <a:t>CITACIONES</a:t>
                      </a: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200" dirty="0">
                          <a:effectLst/>
                        </a:rPr>
                        <a:t>3C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>
                          <a:effectLst/>
                        </a:rPr>
                        <a:t>PROGRAMACIÓN, ORGANIZACIÓN Y PRESUPUESTO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200" dirty="0">
                          <a:effectLst/>
                        </a:rPr>
                        <a:t>3C.1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>
                          <a:effectLst/>
                        </a:rPr>
                        <a:t>PROGRAMAS Y PROYECTOS EN MATERIA DE PROGRAMACIÓN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200">
                          <a:effectLst/>
                        </a:rPr>
                        <a:t>3C.2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>
                          <a:effectLst/>
                        </a:rPr>
                        <a:t>PROYECTOS ESPECIALES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200">
                          <a:effectLst/>
                        </a:rPr>
                        <a:t>3C.3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>
                          <a:effectLst/>
                        </a:rPr>
                        <a:t>PROGRAMA EN MATERIA DE ORGANIZACIÓN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200">
                          <a:effectLst/>
                        </a:rPr>
                        <a:t>3C.4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>
                          <a:effectLst/>
                        </a:rPr>
                        <a:t>PROGRAMA OPERATIVO ANUAL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200" dirty="0">
                          <a:effectLst/>
                        </a:rPr>
                        <a:t>3C.5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>
                          <a:effectLst/>
                        </a:rPr>
                        <a:t>CERTIFICACIÓN DE CALIDAD DE PROCESOS Y SERVICIOS ADMINISTRATIVOS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200" dirty="0">
                          <a:effectLst/>
                        </a:rPr>
                        <a:t>3C.6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 dirty="0">
                          <a:effectLst/>
                        </a:rPr>
                        <a:t>PROGRAMAS Y PROYECTOS EN MATERIA DE PRESUPUESTO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8783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MX" dirty="0"/>
              <a:t>CLASIFICACION DE DOCUMENTOS DEL COLEGIO DE BACHILLERES</a:t>
            </a:r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45029829"/>
              </p:ext>
            </p:extLst>
          </p:nvPr>
        </p:nvGraphicFramePr>
        <p:xfrm>
          <a:off x="539552" y="1916832"/>
          <a:ext cx="8198488" cy="439339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00206"/>
                <a:gridCol w="1868235"/>
                <a:gridCol w="3830047"/>
              </a:tblGrid>
              <a:tr h="2804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200" dirty="0">
                          <a:effectLst/>
                        </a:rPr>
                        <a:t>3C.7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 dirty="0">
                          <a:effectLst/>
                        </a:rPr>
                        <a:t>PRESUPUESTO  DE </a:t>
                      </a:r>
                      <a:r>
                        <a:rPr lang="es-MX" sz="1100" dirty="0" smtClean="0">
                          <a:effectLst/>
                        </a:rPr>
                        <a:t>INGRESO </a:t>
                      </a:r>
                      <a:r>
                        <a:rPr lang="es-MX" sz="1100" dirty="0">
                          <a:effectLst/>
                        </a:rPr>
                        <a:t>Y </a:t>
                      </a:r>
                      <a:r>
                        <a:rPr lang="es-MX" sz="1100" dirty="0" smtClean="0">
                          <a:effectLst/>
                        </a:rPr>
                        <a:t>EGRESO </a:t>
                      </a:r>
                      <a:r>
                        <a:rPr lang="es-MX" sz="1100" dirty="0">
                          <a:effectLst/>
                        </a:rPr>
                        <a:t>ANUAL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804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200">
                          <a:effectLst/>
                        </a:rPr>
                        <a:t>4C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>
                          <a:effectLst/>
                        </a:rPr>
                        <a:t>RECURSOS HUMANOS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804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200">
                          <a:effectLst/>
                        </a:rPr>
                        <a:t>4C.1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 dirty="0">
                          <a:effectLst/>
                        </a:rPr>
                        <a:t>PROYECTOS EN MATERIA DE RECURSOS HUMANOS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5374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200">
                          <a:effectLst/>
                        </a:rPr>
                        <a:t>4C.2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>
                          <a:effectLst/>
                        </a:rPr>
                        <a:t>SELECCIÓN Y CONTRATACIÓN DE PERSONAL ADMINISTRATIVO Y DE SERVICIOS SINDICALIZADO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5374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200">
                          <a:effectLst/>
                        </a:rPr>
                        <a:t>4C.3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 dirty="0">
                          <a:effectLst/>
                        </a:rPr>
                        <a:t>RECLUTAMIENTO, SELECCIÓN Y CONTRATACIÓN DE PERSONAL DE CONFIANZA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5374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200" dirty="0" smtClean="0">
                          <a:effectLst/>
                        </a:rPr>
                        <a:t>4C.4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>
                          <a:effectLst/>
                        </a:rPr>
                        <a:t>CONTROL Y SEGUIMIENTO DE CONTRATACIÓN Y PROMOCIÓN DE PERSONAL ACADÉMICO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804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200" dirty="0" smtClean="0">
                          <a:effectLst/>
                        </a:rPr>
                        <a:t>4C.5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 dirty="0">
                          <a:effectLst/>
                        </a:rPr>
                        <a:t>EXPEDIENTE ÚNICO DE PERSONAL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5374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200" dirty="0" smtClean="0">
                          <a:effectLst/>
                        </a:rPr>
                        <a:t>4C.6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>
                          <a:effectLst/>
                        </a:rPr>
                        <a:t>CONTROL DE PLAZAS Y PLANTILLA DE PERSONAL (IDENTIFICACIÓN Y ACREDITACIÓN DE PERSONAL)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804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200" dirty="0" smtClean="0">
                          <a:effectLst/>
                        </a:rPr>
                        <a:t>4C.7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>
                          <a:effectLst/>
                        </a:rPr>
                        <a:t>CONTROL DE ASISTENCIAS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804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200" dirty="0" smtClean="0">
                          <a:effectLst/>
                        </a:rPr>
                        <a:t>4C.8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>
                          <a:effectLst/>
                        </a:rPr>
                        <a:t>SEGURIDAD E HIGIENE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804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200" dirty="0" smtClean="0">
                          <a:effectLst/>
                        </a:rPr>
                        <a:t>4C.9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>
                          <a:effectLst/>
                        </a:rPr>
                        <a:t>PRESTACIONES ECONÓMICAS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804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200" dirty="0" smtClean="0">
                          <a:effectLst/>
                        </a:rPr>
                        <a:t>4C.10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 dirty="0">
                          <a:effectLst/>
                        </a:rPr>
                        <a:t>AFILIACIÓN A SERVICIOS MÉDICOS Y SEGUROS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72325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MX" dirty="0"/>
              <a:t>CLASIFICACION DE DOCUMENTOS DEL COLEGIO DE BACHILLERES</a:t>
            </a:r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5344978"/>
              </p:ext>
            </p:extLst>
          </p:nvPr>
        </p:nvGraphicFramePr>
        <p:xfrm>
          <a:off x="467544" y="2204864"/>
          <a:ext cx="8414513" cy="361539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66085"/>
                <a:gridCol w="1917462"/>
                <a:gridCol w="3930966"/>
              </a:tblGrid>
              <a:tr h="2465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200" dirty="0" smtClean="0">
                          <a:effectLst/>
                        </a:rPr>
                        <a:t>4C.11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 dirty="0">
                          <a:effectLst/>
                        </a:rPr>
                        <a:t> 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>
                          <a:effectLst/>
                        </a:rPr>
                        <a:t>PENSIONES Y JUBILACIONES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724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200" dirty="0" smtClean="0">
                          <a:effectLst/>
                        </a:rPr>
                        <a:t>4C.12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>
                          <a:effectLst/>
                        </a:rPr>
                        <a:t>CAPACITACIÓN PERSONAL ADMINISTRATIVO Y DE SERVICIOS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465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200" dirty="0" smtClean="0">
                          <a:effectLst/>
                        </a:rPr>
                        <a:t>4C.13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>
                          <a:effectLst/>
                        </a:rPr>
                        <a:t>CAPACITACION A PERSONAL ACADEMICO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724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200" dirty="0" smtClean="0">
                          <a:effectLst/>
                        </a:rPr>
                        <a:t>4C.14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>
                          <a:effectLst/>
                        </a:rPr>
                        <a:t>SISTEMA DE REMUNERACIONES Y PAGOS AL PERSONAL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465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200" dirty="0" smtClean="0">
                          <a:effectLst/>
                        </a:rPr>
                        <a:t>4C.15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>
                          <a:effectLst/>
                        </a:rPr>
                        <a:t>PRODUCTIVIDAD Y EVALUACIÓN DEL DESEMPEÑO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465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200" dirty="0" smtClean="0">
                          <a:effectLst/>
                        </a:rPr>
                        <a:t>4C.16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>
                          <a:effectLst/>
                        </a:rPr>
                        <a:t>RELACIONES LABORALES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724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200" dirty="0" smtClean="0">
                          <a:effectLst/>
                        </a:rPr>
                        <a:t>4C.17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>
                          <a:effectLst/>
                        </a:rPr>
                        <a:t>COORDINACIÓN LABORAL CON OTROS ORGANISMOS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465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200" dirty="0">
                          <a:effectLst/>
                        </a:rPr>
                        <a:t>5C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>
                          <a:effectLst/>
                        </a:rPr>
                        <a:t>RECURSOS FINANCIEROS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724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200" dirty="0" smtClean="0">
                          <a:effectLst/>
                        </a:rPr>
                        <a:t>5C.1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>
                          <a:effectLst/>
                        </a:rPr>
                        <a:t>PROGRAMAS Y PROYECTOS SOBRE RECURSOS FINANCIEROS Y CONTABILIDAD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465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200" dirty="0" smtClean="0">
                          <a:effectLst/>
                        </a:rPr>
                        <a:t>5C.2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>
                          <a:effectLst/>
                        </a:rPr>
                        <a:t>INGRESOS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465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200" dirty="0" smtClean="0">
                          <a:effectLst/>
                        </a:rPr>
                        <a:t>5C.3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 dirty="0">
                          <a:effectLst/>
                        </a:rPr>
                        <a:t>GASTOS O EGRESOS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88648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MX" dirty="0"/>
              <a:t>CLASIFICACION DE DOCUMENTOS DEL COLEGIO DE BACHILLERES</a:t>
            </a:r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99864462"/>
              </p:ext>
            </p:extLst>
          </p:nvPr>
        </p:nvGraphicFramePr>
        <p:xfrm>
          <a:off x="683568" y="1988840"/>
          <a:ext cx="8198488" cy="403460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00206"/>
                <a:gridCol w="1868235"/>
                <a:gridCol w="3830047"/>
              </a:tblGrid>
              <a:tr h="2618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200" dirty="0" smtClean="0">
                          <a:effectLst/>
                        </a:rPr>
                        <a:t>5C.4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 dirty="0">
                          <a:effectLst/>
                        </a:rPr>
                        <a:t> 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>
                          <a:effectLst/>
                        </a:rPr>
                        <a:t>BANCOS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618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200" dirty="0" smtClean="0">
                          <a:effectLst/>
                        </a:rPr>
                        <a:t>5C.5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 dirty="0">
                          <a:effectLst/>
                        </a:rPr>
                        <a:t> 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>
                          <a:effectLst/>
                        </a:rPr>
                        <a:t>REGISTRO Y CONTROL CONTABLE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618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200" dirty="0" smtClean="0">
                          <a:effectLst/>
                        </a:rPr>
                        <a:t>5C.6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 dirty="0">
                          <a:effectLst/>
                        </a:rPr>
                        <a:t> 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>
                          <a:effectLst/>
                        </a:rPr>
                        <a:t>GARANTIAS, FIANZAS Y SEGUROS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618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200" dirty="0" smtClean="0">
                          <a:effectLst/>
                        </a:rPr>
                        <a:t>5C.7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 dirty="0">
                          <a:effectLst/>
                        </a:rPr>
                        <a:t> 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>
                          <a:effectLst/>
                        </a:rPr>
                        <a:t>PRESUPUESTO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618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200" dirty="0" smtClean="0">
                          <a:effectLst/>
                        </a:rPr>
                        <a:t>5C.8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 dirty="0">
                          <a:effectLst/>
                        </a:rPr>
                        <a:t> 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>
                          <a:effectLst/>
                        </a:rPr>
                        <a:t>FONDOS REVOLVENTES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50190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200" dirty="0">
                          <a:effectLst/>
                        </a:rPr>
                        <a:t>6C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 dirty="0">
                          <a:effectLst/>
                        </a:rPr>
                        <a:t>OBRA PÚBLICA Y RECURSOS MATERIALES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1975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2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200" dirty="0" smtClean="0">
                          <a:effectLst/>
                        </a:rPr>
                        <a:t>6C.1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2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>
                          <a:effectLst/>
                        </a:rPr>
                        <a:t>PROGRAMAS Y PROYECTOS EN MATERIA DE RECURSOS MATERIALES, OBRA PÚBLICA y LICITACIONES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50190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200" dirty="0" smtClean="0">
                          <a:effectLst/>
                        </a:rPr>
                        <a:t>6C.2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>
                          <a:effectLst/>
                        </a:rPr>
                        <a:t>COMITÉ DE ADQUISICIONES, ARRENDAMIENTO Y SERVICIOS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618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200" dirty="0" smtClean="0">
                          <a:effectLst/>
                        </a:rPr>
                        <a:t>6C.3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>
                          <a:effectLst/>
                        </a:rPr>
                        <a:t>OBRA PÚBLICA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618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200" dirty="0" smtClean="0">
                          <a:effectLst/>
                        </a:rPr>
                        <a:t>6C.4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 dirty="0">
                          <a:effectLst/>
                        </a:rPr>
                        <a:t>ADQUISICIONES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8665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MX" dirty="0"/>
              <a:t>CLASIFICACION DE DOCUMENTOS DEL COLEGIO DE BACHILLERES</a:t>
            </a:r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72177406"/>
              </p:ext>
            </p:extLst>
          </p:nvPr>
        </p:nvGraphicFramePr>
        <p:xfrm>
          <a:off x="323528" y="2060848"/>
          <a:ext cx="8424935" cy="396365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69263"/>
                <a:gridCol w="1919837"/>
                <a:gridCol w="3935835"/>
              </a:tblGrid>
              <a:tr h="2848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200" dirty="0" smtClean="0">
                          <a:effectLst/>
                        </a:rPr>
                        <a:t>6C.5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 dirty="0" smtClean="0">
                          <a:effectLst/>
                        </a:rPr>
                        <a:t>CONTRATOS GENERALES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848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200" dirty="0" smtClean="0">
                          <a:effectLst/>
                        </a:rPr>
                        <a:t>6C.6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>
                          <a:effectLst/>
                        </a:rPr>
                        <a:t>SEGUROS Y FIANZAS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848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200" dirty="0" smtClean="0">
                          <a:effectLst/>
                        </a:rPr>
                        <a:t>6C.7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>
                          <a:effectLst/>
                        </a:rPr>
                        <a:t>PROYECTOS EN MATERIA DE OBRA PÚBLICA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848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200" dirty="0" smtClean="0">
                          <a:effectLst/>
                        </a:rPr>
                        <a:t>6C.8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 dirty="0" smtClean="0">
                          <a:effectLst/>
                        </a:rPr>
                        <a:t>PROVEEDORES </a:t>
                      </a:r>
                      <a:r>
                        <a:rPr lang="es-MX" sz="1100" dirty="0">
                          <a:effectLst/>
                        </a:rPr>
                        <a:t>Y CONTRATISTAS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848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200" dirty="0" smtClean="0">
                          <a:effectLst/>
                        </a:rPr>
                        <a:t>6C.9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 dirty="0">
                          <a:effectLst/>
                        </a:rPr>
                        <a:t>ALMACÉN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848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200" dirty="0" smtClean="0">
                          <a:effectLst/>
                        </a:rPr>
                        <a:t>6C.10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>
                          <a:effectLst/>
                        </a:rPr>
                        <a:t>RESGUARDOS E INVENTARIOS DE ACTIVOS FIJOS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848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200" dirty="0" smtClean="0">
                          <a:effectLst/>
                        </a:rPr>
                        <a:t>6C.11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>
                          <a:effectLst/>
                        </a:rPr>
                        <a:t>PROPIEDADES Y TERRENOS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848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200">
                          <a:effectLst/>
                        </a:rPr>
                        <a:t>7C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>
                          <a:effectLst/>
                        </a:rPr>
                        <a:t>SERVICIOS GENERALES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848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200" dirty="0" smtClean="0">
                          <a:effectLst/>
                        </a:rPr>
                        <a:t>7C.1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>
                          <a:effectLst/>
                        </a:rPr>
                        <a:t>SERVICIOS BÁSICOS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848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200" dirty="0" smtClean="0">
                          <a:effectLst/>
                        </a:rPr>
                        <a:t>7C.2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>
                          <a:effectLst/>
                        </a:rPr>
                        <a:t>SERVICIOS DE VALIJA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848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200" dirty="0" smtClean="0">
                          <a:effectLst/>
                        </a:rPr>
                        <a:t>7C.3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>
                          <a:effectLst/>
                        </a:rPr>
                        <a:t>SERVICIOS DE SEGURIDAD Y VIGILANCIA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848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200" dirty="0" smtClean="0">
                          <a:effectLst/>
                        </a:rPr>
                        <a:t>7C.4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>
                          <a:effectLst/>
                        </a:rPr>
                        <a:t>SERVICIOS DE FUMIGACIÓN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5458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200" dirty="0" smtClean="0">
                          <a:effectLst/>
                        </a:rPr>
                        <a:t>7C.5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 dirty="0">
                          <a:effectLst/>
                        </a:rPr>
                        <a:t>SERVICIOS DE TRANSPORTACIÓN Y CONTROL DE PARQUE VEHICULAR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5650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MX" dirty="0"/>
              <a:t>CLASIFICACION DE DOCUMENTOS DEL COLEGIO DE BACHILLERES</a:t>
            </a:r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00813316"/>
              </p:ext>
            </p:extLst>
          </p:nvPr>
        </p:nvGraphicFramePr>
        <p:xfrm>
          <a:off x="323529" y="2090166"/>
          <a:ext cx="8198488" cy="443517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00206"/>
                <a:gridCol w="1868235"/>
                <a:gridCol w="3830047"/>
              </a:tblGrid>
              <a:tr h="2144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200" dirty="0" smtClean="0">
                          <a:effectLst/>
                        </a:rPr>
                        <a:t>7C.6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>
                          <a:effectLst/>
                        </a:rPr>
                        <a:t>SERVICIOS DE TELEFONÍA, TELEFONÍA CELULAR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144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200" dirty="0" smtClean="0">
                          <a:effectLst/>
                        </a:rPr>
                        <a:t>7C.7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>
                          <a:effectLst/>
                        </a:rPr>
                        <a:t>SERVICIOS DE IMPRENTA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144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200" dirty="0" smtClean="0">
                          <a:effectLst/>
                        </a:rPr>
                        <a:t>7C.8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>
                          <a:effectLst/>
                        </a:rPr>
                        <a:t>ARRENDAMIENTOS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5891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2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200" dirty="0" smtClean="0">
                          <a:effectLst/>
                        </a:rPr>
                        <a:t>7C.9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2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>
                          <a:effectLst/>
                        </a:rPr>
                        <a:t>REGISTRO DE  PROVEEDORES Y CONTRATISTAS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1090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200" dirty="0" smtClean="0">
                          <a:effectLst/>
                        </a:rPr>
                        <a:t>7C.10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>
                          <a:effectLst/>
                        </a:rPr>
                        <a:t>MANTENIMIENTO, CONSERVACIÓN E INSTALACIONES DE BIENES MUEBLES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1090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200" dirty="0" smtClean="0">
                          <a:effectLst/>
                        </a:rPr>
                        <a:t>7C.11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>
                          <a:effectLst/>
                        </a:rPr>
                        <a:t>MANTENIMIENTO, CONSERVACIÓN E INSTALACIONES DE BIENES INMUEBLES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144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200" dirty="0" smtClean="0">
                          <a:effectLst/>
                        </a:rPr>
                        <a:t>7C.12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>
                          <a:effectLst/>
                        </a:rPr>
                        <a:t>PROTECCIÓN CIVIL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6251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200" dirty="0">
                          <a:effectLst/>
                        </a:rPr>
                        <a:t>8C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>
                          <a:effectLst/>
                        </a:rPr>
                        <a:t>TECNOLOGÍAS Y SERVICIOS DE INFORMACIÓN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1090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200" dirty="0">
                          <a:effectLst/>
                        </a:rPr>
                        <a:t>8C.1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>
                          <a:effectLst/>
                        </a:rPr>
                        <a:t>DISPOSICIONES EN MATERIA DE TECNOLOGIA Y TELECOMUNICACIONES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1090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200">
                          <a:effectLst/>
                        </a:rPr>
                        <a:t>8C.2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>
                          <a:effectLst/>
                        </a:rPr>
                        <a:t>DESARROLLO E INFRAESTRUCTURA DE TELECOMUNICACIONES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7196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200">
                          <a:effectLst/>
                        </a:rPr>
                        <a:t>8C.3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 dirty="0">
                          <a:effectLst/>
                        </a:rPr>
                        <a:t>DESARROLLO E INFRAESTRUCTURA DEL PORTAL INTERNET DEL COLEGIO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54446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MX" dirty="0"/>
              <a:t>CLASIFICACION DE DOCUMENTOS DEL COLEGIO DE BACHILLERES</a:t>
            </a:r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28510214"/>
              </p:ext>
            </p:extLst>
          </p:nvPr>
        </p:nvGraphicFramePr>
        <p:xfrm>
          <a:off x="621982" y="2060848"/>
          <a:ext cx="7900035" cy="453650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09190"/>
                <a:gridCol w="1800225"/>
                <a:gridCol w="3690620"/>
              </a:tblGrid>
              <a:tr h="2736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200">
                          <a:effectLst/>
                        </a:rPr>
                        <a:t>8C.4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>
                          <a:effectLst/>
                        </a:rPr>
                        <a:t>PROGRAMAS Y PROYECTOS SOBRE INFORMÁTICA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736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200">
                          <a:effectLst/>
                        </a:rPr>
                        <a:t>8C.5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>
                          <a:effectLst/>
                        </a:rPr>
                        <a:t>SEGURIDAD INFORMÁTICA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736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200">
                          <a:effectLst/>
                        </a:rPr>
                        <a:t>8C.6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>
                          <a:effectLst/>
                        </a:rPr>
                        <a:t>DESARROLLO DE SISTEMA SUMMUS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736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200">
                          <a:effectLst/>
                        </a:rPr>
                        <a:t>8C.7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>
                          <a:effectLst/>
                        </a:rPr>
                        <a:t>SOPORTE TECNICO Y MANTENIMIENTO DE EQUIPOS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736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200">
                          <a:effectLst/>
                        </a:rPr>
                        <a:t>8C.8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>
                          <a:effectLst/>
                        </a:rPr>
                        <a:t>ADMINISTRACIÓN Y SERVICIOS DE ARCHIVO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7977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200">
                          <a:effectLst/>
                        </a:rPr>
                        <a:t>9C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>
                          <a:effectLst/>
                        </a:rPr>
                        <a:t>COMUNICACIÓN SOCIAL E IMAGEN PÚBLICA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5243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200">
                          <a:effectLst/>
                        </a:rPr>
                        <a:t>9C.1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>
                          <a:effectLst/>
                        </a:rPr>
                        <a:t>PROGRAMAS Y PROYECTOS DE COMUNICACIÓN SOCIAL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736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200">
                          <a:effectLst/>
                        </a:rPr>
                        <a:t>9C.2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>
                          <a:effectLst/>
                        </a:rPr>
                        <a:t>PUBLICIDAD INSTITUCIONAL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736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200">
                          <a:effectLst/>
                        </a:rPr>
                        <a:t>9C.3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>
                          <a:effectLst/>
                        </a:rPr>
                        <a:t>COMUNICACIÓN E IMAGEN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736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200">
                          <a:effectLst/>
                        </a:rPr>
                        <a:t>9C.4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>
                          <a:effectLst/>
                        </a:rPr>
                        <a:t>ACTOS Y EVENTOS OFICIALES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736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200">
                          <a:effectLst/>
                        </a:rPr>
                        <a:t>9C.5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>
                          <a:effectLst/>
                        </a:rPr>
                        <a:t>INVITACIONES Y FELICITACIONES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7518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200">
                          <a:effectLst/>
                        </a:rPr>
                        <a:t>9C.6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200">
                          <a:effectLst/>
                        </a:rPr>
                        <a:t> 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 dirty="0">
                          <a:effectLst/>
                        </a:rPr>
                        <a:t>SERVICIO DE EDECANES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72930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MX" dirty="0"/>
              <a:t>CLASIFICACION DE DOCUMENTOS DEL COLEGIO DE BACHILLERES</a:t>
            </a:r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76265041"/>
              </p:ext>
            </p:extLst>
          </p:nvPr>
        </p:nvGraphicFramePr>
        <p:xfrm>
          <a:off x="251520" y="1916832"/>
          <a:ext cx="8568953" cy="453650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13183"/>
                <a:gridCol w="1952655"/>
                <a:gridCol w="4003115"/>
              </a:tblGrid>
              <a:tr h="7521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200">
                          <a:effectLst/>
                        </a:rPr>
                        <a:t>10C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>
                          <a:effectLst/>
                        </a:rPr>
                        <a:t>AUDITORÍA Y CONTROL DE ACTIVIDADES PÚBLICAS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945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200">
                          <a:effectLst/>
                        </a:rPr>
                        <a:t>10C.1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>
                          <a:effectLst/>
                        </a:rPr>
                        <a:t>PROGRAMAS Y PROYECTOS EN MATERIA DE CONTROL Y AUDITORÍA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580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200">
                          <a:effectLst/>
                        </a:rPr>
                        <a:t>10C.2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>
                          <a:effectLst/>
                        </a:rPr>
                        <a:t>AUDITORÍA INTERNA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580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200">
                          <a:effectLst/>
                        </a:rPr>
                        <a:t>10C.3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>
                          <a:effectLst/>
                        </a:rPr>
                        <a:t>AUDITORIA EXTERNA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945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200">
                          <a:effectLst/>
                        </a:rPr>
                        <a:t>10C.4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>
                          <a:effectLst/>
                        </a:rPr>
                        <a:t>INCONFORMIDADES, FINCAMIENTO DE RESPONSABILIDADES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580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200">
                          <a:effectLst/>
                        </a:rPr>
                        <a:t>10C.5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>
                          <a:effectLst/>
                        </a:rPr>
                        <a:t>ENTREGA-RECEPCION DE GESTION ADMINISTRATIVA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580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200">
                          <a:effectLst/>
                        </a:rPr>
                        <a:t>10C.6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>
                          <a:effectLst/>
                        </a:rPr>
                        <a:t>DECLARACIONES PATRIMONIALES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7523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200">
                          <a:effectLst/>
                        </a:rPr>
                        <a:t>11C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>
                          <a:effectLst/>
                        </a:rPr>
                        <a:t>PLANEACIÓN, INFORMACIÓN Y EVALUACIÓN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945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200">
                          <a:effectLst/>
                        </a:rPr>
                        <a:t>11C.1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>
                          <a:effectLst/>
                        </a:rPr>
                        <a:t>PROYECTOS EN MATERIA DE PLANEACIÓN, INFORMACIÓN Y EVALUACIÓN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580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200">
                          <a:effectLst/>
                        </a:rPr>
                        <a:t>11C.2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>
                          <a:effectLst/>
                        </a:rPr>
                        <a:t>PLAN DE DESARROLLO INSTITUCIONAL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580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200">
                          <a:effectLst/>
                        </a:rPr>
                        <a:t>11C.3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 dirty="0">
                          <a:effectLst/>
                        </a:rPr>
                        <a:t>INFORMES DE ACTIVIDADES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18777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MX" dirty="0"/>
              <a:t>CLASIFICACION DE DOCUMENTOS DEL COLEGIO DE BACHILLERES</a:t>
            </a:r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42734709"/>
              </p:ext>
            </p:extLst>
          </p:nvPr>
        </p:nvGraphicFramePr>
        <p:xfrm>
          <a:off x="539552" y="1916832"/>
          <a:ext cx="8342505" cy="456514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44125"/>
                <a:gridCol w="1901053"/>
                <a:gridCol w="3897327"/>
              </a:tblGrid>
              <a:tr h="2398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200" dirty="0">
                          <a:effectLst/>
                        </a:rPr>
                        <a:t>11C.4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>
                          <a:effectLst/>
                        </a:rPr>
                        <a:t>INFORME ANUAL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398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200">
                          <a:effectLst/>
                        </a:rPr>
                        <a:t>11C.5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>
                          <a:effectLst/>
                        </a:rPr>
                        <a:t>INDICADORES Y EVALUACIÓN DE ACTIVIDADES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398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200">
                          <a:effectLst/>
                        </a:rPr>
                        <a:t>11C.6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>
                          <a:effectLst/>
                        </a:rPr>
                        <a:t>INFORMACIÓN ESTADÍSTICA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5766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200">
                          <a:effectLst/>
                        </a:rPr>
                        <a:t>12C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>
                          <a:effectLst/>
                        </a:rPr>
                        <a:t>TRANSPARENCIA Y ACCESO A LA INFORMACIÓN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5255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200" dirty="0">
                          <a:effectLst/>
                        </a:rPr>
                        <a:t>12C.1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 dirty="0">
                          <a:effectLst/>
                        </a:rPr>
                        <a:t>PROGRAMAS Y PROYECTOS MATERIA DE TRANSPARENCIA Y ACCESO A LA INFORMACIÓN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398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200" dirty="0">
                          <a:effectLst/>
                        </a:rPr>
                        <a:t>12C.2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 dirty="0" smtClean="0">
                          <a:effectLst/>
                        </a:rPr>
                        <a:t>COMITÉ DE INFORMACION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398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200">
                          <a:effectLst/>
                        </a:rPr>
                        <a:t>12C.3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 dirty="0" smtClean="0">
                          <a:effectLst/>
                        </a:rPr>
                        <a:t>SOLICITUDES DE INFORMACION 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189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200" dirty="0" smtClean="0">
                          <a:effectLst/>
                        </a:rPr>
                        <a:t>12C.4</a:t>
                      </a:r>
                      <a:endParaRPr lang="es-MX" sz="1200" dirty="0">
                        <a:effectLst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 dirty="0">
                          <a:effectLst/>
                        </a:rPr>
                        <a:t> 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 dirty="0" smtClean="0">
                          <a:effectLst/>
                        </a:rPr>
                        <a:t>INFOMEX SONORA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160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200" dirty="0" smtClean="0">
                          <a:effectLst/>
                          <a:latin typeface="Times New Roman"/>
                          <a:ea typeface="Times New Roman"/>
                        </a:rPr>
                        <a:t>12C.5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200" dirty="0" smtClean="0">
                          <a:effectLst/>
                          <a:latin typeface="Times New Roman"/>
                          <a:ea typeface="Times New Roman"/>
                        </a:rPr>
                        <a:t>PORTAL DE TRANSPARENCIA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160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200" dirty="0" smtClean="0">
                          <a:effectLst/>
                          <a:latin typeface="Times New Roman"/>
                          <a:ea typeface="Times New Roman"/>
                        </a:rPr>
                        <a:t>12C.6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200" dirty="0" smtClean="0">
                          <a:effectLst/>
                          <a:latin typeface="Times New Roman"/>
                          <a:ea typeface="Times New Roman"/>
                        </a:rPr>
                        <a:t>CLASIFICACIÓN DE LA INFORMACION RESERVADA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160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200" dirty="0" smtClean="0">
                          <a:effectLst/>
                          <a:latin typeface="Times New Roman"/>
                          <a:ea typeface="Times New Roman"/>
                        </a:rPr>
                        <a:t>12C.7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200" dirty="0" smtClean="0">
                          <a:effectLst/>
                          <a:latin typeface="Times New Roman"/>
                          <a:ea typeface="Times New Roman"/>
                        </a:rPr>
                        <a:t>SISTEMAS DE DATOS PERSONALES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160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200" dirty="0" smtClean="0">
                          <a:effectLst/>
                          <a:latin typeface="Times New Roman"/>
                          <a:ea typeface="Times New Roman"/>
                        </a:rPr>
                        <a:t>12C.8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200" dirty="0" smtClean="0">
                          <a:effectLst/>
                          <a:latin typeface="Times New Roman"/>
                          <a:ea typeface="Times New Roman"/>
                        </a:rPr>
                        <a:t>INFORMES ITIES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596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200" dirty="0">
                          <a:effectLst/>
                        </a:rPr>
                        <a:t>13C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 dirty="0" smtClean="0">
                          <a:effectLst/>
                        </a:rPr>
                        <a:t>CONTROL INTERNO</a:t>
                      </a:r>
                      <a:r>
                        <a:rPr lang="es-MX" sz="1100" baseline="0" dirty="0" smtClean="0">
                          <a:effectLst/>
                        </a:rPr>
                        <a:t> DE CORRESPONDENCIA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 dirty="0">
                          <a:effectLst/>
                        </a:rPr>
                        <a:t> 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398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200">
                          <a:effectLst/>
                        </a:rPr>
                        <a:t>13C.1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 dirty="0" smtClean="0">
                          <a:effectLst/>
                        </a:rPr>
                        <a:t>RECIBIDA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398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200" dirty="0">
                          <a:effectLst/>
                        </a:rPr>
                        <a:t>13C.2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 dirty="0">
                          <a:effectLst/>
                        </a:rPr>
                        <a:t> 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 dirty="0" smtClean="0">
                          <a:effectLst/>
                        </a:rPr>
                        <a:t>ENVIADA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398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200" dirty="0" smtClean="0">
                          <a:effectLst/>
                          <a:latin typeface="Times New Roman"/>
                          <a:ea typeface="Times New Roman"/>
                        </a:rPr>
                        <a:t>13C.3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200" dirty="0" smtClean="0">
                          <a:effectLst/>
                          <a:latin typeface="Times New Roman"/>
                          <a:ea typeface="Times New Roman"/>
                        </a:rPr>
                        <a:t>REGISTRO DE AUDIENCIA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0473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>
                <a:solidFill>
                  <a:schemeClr val="tx2">
                    <a:lumMod val="50000"/>
                  </a:schemeClr>
                </a:solidFill>
              </a:rPr>
              <a:t>CONCEPTOS BÁSICOS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s-MX" b="1" dirty="0"/>
              <a:t>Archivos en trámite:</a:t>
            </a:r>
            <a:r>
              <a:rPr lang="es-MX" dirty="0"/>
              <a:t> Unidad responsable de la administración de documentos de uso cotidiano y necesario para el ejercicio de sus atribuciones de una unidad administrativa.</a:t>
            </a:r>
          </a:p>
          <a:p>
            <a:r>
              <a:rPr lang="es-MX" b="1" dirty="0"/>
              <a:t>Transferencia:</a:t>
            </a:r>
            <a:r>
              <a:rPr lang="es-MX" dirty="0"/>
              <a:t> Traslado controlado y </a:t>
            </a:r>
            <a:r>
              <a:rPr lang="es-MX" dirty="0" smtClean="0"/>
              <a:t>sistemático </a:t>
            </a:r>
            <a:r>
              <a:rPr lang="es-MX" dirty="0"/>
              <a:t>de expedientes de consulta esporádica de un archivo </a:t>
            </a:r>
            <a:r>
              <a:rPr lang="es-MX" smtClean="0"/>
              <a:t>en trámite </a:t>
            </a:r>
            <a:r>
              <a:rPr lang="es-MX" dirty="0"/>
              <a:t>al archivo de concentración (transferencia primaria).</a:t>
            </a:r>
          </a:p>
          <a:p>
            <a:r>
              <a:rPr lang="es-MX" b="1" dirty="0"/>
              <a:t>Archivo de concentración</a:t>
            </a:r>
            <a:r>
              <a:rPr lang="es-MX" dirty="0"/>
              <a:t>: Unidad responsable de la administración de documentos cuya consulta es esporádica por parte de las Unidades Administrativas de los sujetos obligados oficiales y que permanecen en él hasta su destino final.</a:t>
            </a:r>
          </a:p>
          <a:p>
            <a:endParaRPr lang="es-MX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692696"/>
            <a:ext cx="1506537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1047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MX" dirty="0"/>
              <a:t>CLASIFICACION DE DOCUMENTOS DEL COLEGIO DE BACHILLERES</a:t>
            </a:r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89952316"/>
              </p:ext>
            </p:extLst>
          </p:nvPr>
        </p:nvGraphicFramePr>
        <p:xfrm>
          <a:off x="611560" y="1916832"/>
          <a:ext cx="8198488" cy="475252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00206"/>
                <a:gridCol w="1868235"/>
                <a:gridCol w="3830047"/>
              </a:tblGrid>
              <a:tr h="3795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200" dirty="0" smtClean="0">
                          <a:effectLst/>
                        </a:rPr>
                        <a:t>1S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 dirty="0" smtClean="0">
                          <a:effectLst/>
                        </a:rPr>
                        <a:t> GESTIÓN DE APOYO ACADÉMICO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95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200" dirty="0" smtClean="0">
                          <a:effectLst/>
                        </a:rPr>
                        <a:t>1S.1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 dirty="0" smtClean="0">
                          <a:effectLst/>
                        </a:rPr>
                        <a:t> 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 dirty="0" smtClean="0">
                          <a:effectLst/>
                        </a:rPr>
                        <a:t>ADMINISTRACIÓN</a:t>
                      </a:r>
                      <a:r>
                        <a:rPr lang="es-MX" sz="1100" baseline="0" dirty="0" smtClean="0">
                          <a:effectLst/>
                        </a:rPr>
                        <a:t> ACADÉMICA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95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200" dirty="0" smtClean="0">
                          <a:effectLst/>
                          <a:latin typeface="+mn-lt"/>
                          <a:ea typeface="+mn-ea"/>
                        </a:rPr>
                        <a:t>1S.2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 smtClean="0">
                          <a:effectLst/>
                        </a:rPr>
                        <a:t> 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 dirty="0" smtClean="0">
                          <a:effectLst/>
                        </a:rPr>
                        <a:t>ADMINISTRACIÓN ESCOLAR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95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200" dirty="0" smtClean="0">
                          <a:effectLst/>
                        </a:rPr>
                        <a:t>1S.3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 dirty="0" smtClean="0">
                          <a:effectLst/>
                        </a:rPr>
                        <a:t> 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 dirty="0" smtClean="0">
                          <a:effectLst/>
                        </a:rPr>
                        <a:t>SERVICIOS BIBLIOTECARIOS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95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200" dirty="0" smtClean="0">
                          <a:effectLst/>
                        </a:rPr>
                        <a:t>1S.4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 dirty="0" smtClean="0">
                          <a:effectLst/>
                        </a:rPr>
                        <a:t> 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 dirty="0" smtClean="0">
                          <a:effectLst/>
                        </a:rPr>
                        <a:t>DESARROLLO DE PERSONAL ACADÉMICO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95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200" dirty="0" smtClean="0">
                          <a:effectLst/>
                        </a:rPr>
                        <a:t>1S.5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 dirty="0" smtClean="0">
                          <a:effectLst/>
                        </a:rPr>
                        <a:t> 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 dirty="0" smtClean="0">
                          <a:effectLst/>
                        </a:rPr>
                        <a:t>EXTENSIÓN</a:t>
                      </a:r>
                      <a:r>
                        <a:rPr lang="es-MX" sz="1100" baseline="0" dirty="0" smtClean="0">
                          <a:effectLst/>
                        </a:rPr>
                        <a:t> ACADÉMICA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088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200" dirty="0" smtClean="0">
                          <a:effectLst/>
                        </a:rPr>
                        <a:t>1S.6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 dirty="0" smtClean="0">
                          <a:effectLst/>
                        </a:rPr>
                        <a:t> 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 dirty="0" smtClean="0">
                          <a:effectLst/>
                        </a:rPr>
                        <a:t>DIFUSIÓN CULTURAL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95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200" dirty="0" smtClean="0">
                          <a:effectLst/>
                        </a:rPr>
                        <a:t>2S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 dirty="0" smtClean="0">
                          <a:effectLst/>
                        </a:rPr>
                        <a:t>VINCULACIÓN</a:t>
                      </a:r>
                      <a:r>
                        <a:rPr lang="es-MX" sz="1100" baseline="0" dirty="0" smtClean="0">
                          <a:effectLst/>
                        </a:rPr>
                        <a:t> INSTITUCIONAL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95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200" dirty="0" smtClean="0">
                          <a:effectLst/>
                          <a:latin typeface="Times New Roman"/>
                          <a:ea typeface="Times New Roman"/>
                        </a:rPr>
                        <a:t>2S.1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200" dirty="0" smtClean="0">
                          <a:effectLst/>
                          <a:latin typeface="Times New Roman"/>
                          <a:ea typeface="Times New Roman"/>
                        </a:rPr>
                        <a:t>GESTIÓN INSTITUCIONAL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95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200" dirty="0" smtClean="0">
                          <a:effectLst/>
                          <a:latin typeface="Times New Roman"/>
                          <a:ea typeface="Times New Roman"/>
                        </a:rPr>
                        <a:t>3S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200" dirty="0" smtClean="0">
                          <a:effectLst/>
                          <a:latin typeface="Times New Roman"/>
                          <a:ea typeface="Times New Roman"/>
                        </a:rPr>
                        <a:t>SERVICIO</a:t>
                      </a:r>
                      <a:r>
                        <a:rPr lang="es-MX" sz="1200" baseline="0" dirty="0" smtClean="0">
                          <a:effectLst/>
                          <a:latin typeface="Times New Roman"/>
                          <a:ea typeface="Times New Roman"/>
                        </a:rPr>
                        <a:t> A LA COMUNIDAD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543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200" dirty="0" smtClean="0">
                          <a:effectLst/>
                          <a:latin typeface="Times New Roman"/>
                          <a:ea typeface="Times New Roman"/>
                        </a:rPr>
                        <a:t>3S.1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200" dirty="0" smtClean="0">
                          <a:effectLst/>
                          <a:latin typeface="Times New Roman"/>
                          <a:ea typeface="Times New Roman"/>
                        </a:rPr>
                        <a:t>APOYO A LA COMUNIDAD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95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200" dirty="0" smtClean="0">
                          <a:effectLst/>
                          <a:latin typeface="Times New Roman"/>
                          <a:ea typeface="Times New Roman"/>
                        </a:rPr>
                        <a:t>4S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200" dirty="0" smtClean="0">
                          <a:effectLst/>
                          <a:latin typeface="Times New Roman"/>
                          <a:ea typeface="Times New Roman"/>
                        </a:rPr>
                        <a:t>LABORATORIOS Y TALLERES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994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200" dirty="0" smtClean="0">
                          <a:effectLst/>
                          <a:latin typeface="Times New Roman"/>
                          <a:ea typeface="Times New Roman"/>
                        </a:rPr>
                        <a:t>4S.1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200" dirty="0" smtClean="0">
                          <a:effectLst/>
                          <a:latin typeface="Times New Roman"/>
                          <a:ea typeface="Times New Roman"/>
                        </a:rPr>
                        <a:t>PROYECTOS Y SERVICIOS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41443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>
                <a:solidFill>
                  <a:schemeClr val="tx2">
                    <a:lumMod val="50000"/>
                  </a:schemeClr>
                </a:solidFill>
              </a:rPr>
              <a:t>GRACIAS POR SU ATENCION</a:t>
            </a:r>
            <a:endParaRPr lang="es-MX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marL="64008" indent="0" algn="ctr">
              <a:buNone/>
            </a:pPr>
            <a:endParaRPr lang="es-MX" b="1" cap="all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  <a:p>
            <a:pPr marL="64008" indent="0" algn="ctr">
              <a:buNone/>
            </a:pPr>
            <a:endParaRPr lang="es-MX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  <a:p>
            <a:pPr marL="64008" indent="0" algn="ctr">
              <a:buNone/>
            </a:pPr>
            <a:r>
              <a:rPr lang="es-MX" sz="3600" b="1" cap="all" dirty="0" smtClean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A R C H I V O   G E N E R A L</a:t>
            </a:r>
            <a:endParaRPr lang="es-MX" sz="3600" b="1" cap="all" dirty="0">
              <a:ln w="0"/>
              <a:solidFill>
                <a:schemeClr val="tx2">
                  <a:lumMod val="50000"/>
                </a:schemeClr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5" name="4 Imagen"/>
          <p:cNvPicPr>
            <a:picLocks noChangeAspect="1"/>
          </p:cNvPicPr>
          <p:nvPr/>
        </p:nvPicPr>
        <p:blipFill>
          <a:blip r:embed="rId2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320" y="5373216"/>
            <a:ext cx="1499276" cy="9956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0492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>
                <a:solidFill>
                  <a:schemeClr val="tx2">
                    <a:lumMod val="50000"/>
                  </a:schemeClr>
                </a:solidFill>
              </a:rPr>
              <a:t>CUIDADOS DEL DOCUMENTO</a:t>
            </a:r>
            <a:endParaRPr lang="es-MX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es-MX" dirty="0" smtClean="0"/>
              <a:t>No realizar </a:t>
            </a:r>
            <a:r>
              <a:rPr lang="es-MX" dirty="0"/>
              <a:t>anotaciones, manchones, borrones en la documentación oficial, en caso de que se necesite hacerlo, llevarlo a cabo en hojas auto adheribles, fáciles de desprender.</a:t>
            </a:r>
          </a:p>
          <a:p>
            <a:pPr lvl="0"/>
            <a:r>
              <a:rPr lang="es-MX" dirty="0"/>
              <a:t>Los sellos de recibido se deben de estampar al frente del documento, por si es necesario sacar copias que salgan todos los sellos.</a:t>
            </a:r>
          </a:p>
          <a:p>
            <a:pPr lvl="0"/>
            <a:r>
              <a:rPr lang="es-MX" dirty="0"/>
              <a:t>La clasificación de la documentación deberá ser separada por series documentales.</a:t>
            </a:r>
          </a:p>
          <a:p>
            <a:pPr lvl="0"/>
            <a:r>
              <a:rPr lang="es-MX" dirty="0"/>
              <a:t>Clasificar el documento por fecha y numero de oficio.</a:t>
            </a:r>
          </a:p>
          <a:p>
            <a:pPr lvl="0"/>
            <a:r>
              <a:rPr lang="es-MX" dirty="0"/>
              <a:t>Ya clasificada, deberá ser separada por folder o carpetas de archivos.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178945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 smtClean="0"/>
              <a:t>EVOLUCIÓN DE LAS SERIES DOCUMENTALES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4008" indent="0" algn="ctr">
              <a:buNone/>
            </a:pPr>
            <a:r>
              <a:rPr lang="es-MX" u="sng" dirty="0" smtClean="0"/>
              <a:t>SERIES DOCUMENTALES 2008-2011</a:t>
            </a:r>
          </a:p>
          <a:p>
            <a:r>
              <a:rPr lang="es-MX" dirty="0" smtClean="0"/>
              <a:t>49.13.01.01</a:t>
            </a:r>
          </a:p>
          <a:p>
            <a:r>
              <a:rPr lang="es-MX" dirty="0" smtClean="0"/>
              <a:t>49= COBACH</a:t>
            </a:r>
          </a:p>
          <a:p>
            <a:r>
              <a:rPr lang="es-MX" dirty="0" smtClean="0"/>
              <a:t>13</a:t>
            </a:r>
            <a:r>
              <a:rPr lang="es-MX" smtClean="0"/>
              <a:t>= VILLA DE SERIS</a:t>
            </a:r>
            <a:endParaRPr lang="es-MX" dirty="0" smtClean="0"/>
          </a:p>
          <a:p>
            <a:r>
              <a:rPr lang="es-MX" dirty="0" smtClean="0"/>
              <a:t>01= DIRECCION</a:t>
            </a:r>
          </a:p>
          <a:p>
            <a:r>
              <a:rPr lang="es-MX" dirty="0" smtClean="0"/>
              <a:t>01= CORRESPONDENCIA ENVIADA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758461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 smtClean="0"/>
              <a:t>SERIES DOCUMENTALES POR REGLA</a:t>
            </a:r>
            <a:endParaRPr lang="es-MX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26329796"/>
              </p:ext>
            </p:extLst>
          </p:nvPr>
        </p:nvGraphicFramePr>
        <p:xfrm>
          <a:off x="1403648" y="2060844"/>
          <a:ext cx="6192688" cy="367241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614801"/>
                <a:gridCol w="3577887"/>
              </a:tblGrid>
              <a:tr h="369860"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u="none" strike="noStrike">
                          <a:effectLst/>
                        </a:rPr>
                        <a:t>49.13.01</a:t>
                      </a:r>
                      <a:endParaRPr lang="es-MX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u="none" strike="noStrike">
                          <a:effectLst/>
                        </a:rPr>
                        <a:t>DIRECCION</a:t>
                      </a:r>
                      <a:endParaRPr lang="es-MX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369860"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u="none" strike="noStrike">
                          <a:effectLst/>
                        </a:rPr>
                        <a:t>49.13.01.01</a:t>
                      </a:r>
                      <a:endParaRPr lang="es-MX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u="none" strike="noStrike">
                          <a:effectLst/>
                        </a:rPr>
                        <a:t>CORRESPONDENCIA ENVIADA</a:t>
                      </a:r>
                      <a:endParaRPr lang="es-MX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369860"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u="none" strike="noStrike">
                          <a:effectLst/>
                        </a:rPr>
                        <a:t>49.13.01.02</a:t>
                      </a:r>
                      <a:endParaRPr lang="es-MX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u="none" strike="noStrike">
                          <a:effectLst/>
                        </a:rPr>
                        <a:t>CORRESPONDENCIA RECIBIDA</a:t>
                      </a:r>
                      <a:endParaRPr lang="es-MX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369860"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u="none" strike="noStrike">
                          <a:effectLst/>
                        </a:rPr>
                        <a:t>49.13.01.03</a:t>
                      </a:r>
                      <a:endParaRPr lang="es-MX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u="none" strike="noStrike">
                          <a:effectLst/>
                        </a:rPr>
                        <a:t>MINUTARIO</a:t>
                      </a:r>
                      <a:endParaRPr lang="es-MX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343675"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u="none" strike="noStrike">
                          <a:effectLst/>
                        </a:rPr>
                        <a:t>49.13.01.04</a:t>
                      </a:r>
                      <a:endParaRPr lang="es-MX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u="none" strike="noStrike">
                          <a:effectLst/>
                        </a:rPr>
                        <a:t>POA</a:t>
                      </a:r>
                      <a:endParaRPr lang="es-MX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369860"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u="none" strike="noStrike">
                          <a:effectLst/>
                        </a:rPr>
                        <a:t>49.13.01.05</a:t>
                      </a:r>
                      <a:endParaRPr lang="es-MX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u="none" strike="noStrike" dirty="0">
                          <a:effectLst/>
                        </a:rPr>
                        <a:t>VIATICOS</a:t>
                      </a:r>
                      <a:endParaRPr lang="es-MX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369860"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u="none" strike="noStrike">
                          <a:effectLst/>
                        </a:rPr>
                        <a:t>49.13.01.06</a:t>
                      </a:r>
                      <a:endParaRPr lang="es-MX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u="none" strike="noStrike">
                          <a:effectLst/>
                        </a:rPr>
                        <a:t>REQUISICIONES</a:t>
                      </a:r>
                      <a:endParaRPr lang="es-MX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369860"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u="none" strike="noStrike">
                          <a:effectLst/>
                        </a:rPr>
                        <a:t>49.13.01.07</a:t>
                      </a:r>
                      <a:endParaRPr lang="es-MX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u="none" strike="noStrike">
                          <a:effectLst/>
                        </a:rPr>
                        <a:t>SOLICITUD DE SERVICIOS</a:t>
                      </a:r>
                      <a:endParaRPr lang="es-MX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369860"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u="none" strike="noStrike">
                          <a:effectLst/>
                        </a:rPr>
                        <a:t>49.13.01.08</a:t>
                      </a:r>
                      <a:endParaRPr lang="es-MX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u="none" strike="noStrike">
                          <a:effectLst/>
                        </a:rPr>
                        <a:t>CAJA CHICA</a:t>
                      </a:r>
                      <a:endParaRPr lang="es-MX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369860"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u="none" strike="noStrike">
                          <a:effectLst/>
                        </a:rPr>
                        <a:t>49.13.01.09</a:t>
                      </a:r>
                      <a:endParaRPr lang="es-MX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u="none" strike="noStrike" dirty="0">
                          <a:effectLst/>
                        </a:rPr>
                        <a:t>PROGRAMA ENTREGA-RECEPCION</a:t>
                      </a:r>
                      <a:endParaRPr lang="es-MX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53303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 smtClean="0"/>
              <a:t>CODIGOS DE PLANTELES DE LAS SERIES 2008-2011</a:t>
            </a:r>
            <a:endParaRPr lang="es-MX" dirty="0"/>
          </a:p>
        </p:txBody>
      </p:sp>
      <p:pic>
        <p:nvPicPr>
          <p:cNvPr id="4" name="3 Marcador de contenido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2275" y="1887537"/>
            <a:ext cx="3219450" cy="4562475"/>
          </a:xfrm>
        </p:spPr>
      </p:pic>
    </p:spTree>
    <p:extLst>
      <p:ext uri="{BB962C8B-B14F-4D97-AF65-F5344CB8AC3E}">
        <p14:creationId xmlns:p14="http://schemas.microsoft.com/office/powerpoint/2010/main" val="3570576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 smtClean="0"/>
              <a:t>EVOLUCIÓN DE LAS SERIES DOCUMENTALES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u="sng" dirty="0" smtClean="0"/>
              <a:t>SERIES DOCUMENTALES 2012-2014</a:t>
            </a:r>
          </a:p>
          <a:p>
            <a:r>
              <a:rPr lang="es-MX" dirty="0" smtClean="0"/>
              <a:t>49.PVS.13C.1 </a:t>
            </a:r>
          </a:p>
          <a:p>
            <a:r>
              <a:rPr lang="es-MX" dirty="0" smtClean="0"/>
              <a:t>49=COBACH</a:t>
            </a:r>
          </a:p>
          <a:p>
            <a:r>
              <a:rPr lang="es-MX" dirty="0" smtClean="0"/>
              <a:t>PVS= PLANTEL VILLA DE SERIS</a:t>
            </a:r>
          </a:p>
          <a:p>
            <a:r>
              <a:rPr lang="es-MX" dirty="0" smtClean="0"/>
              <a:t>13C= GESTIÓN DE APOYO ACADÉMICO</a:t>
            </a:r>
          </a:p>
          <a:p>
            <a:r>
              <a:rPr lang="es-MX" dirty="0" smtClean="0"/>
              <a:t>1= ADMINISTRACIÓN ACADÉMICA</a:t>
            </a:r>
          </a:p>
          <a:p>
            <a:pPr marL="64008" indent="0">
              <a:buNone/>
            </a:pPr>
            <a:endParaRPr lang="es-MX" dirty="0" smtClean="0"/>
          </a:p>
        </p:txBody>
      </p:sp>
    </p:spTree>
    <p:extLst>
      <p:ext uri="{BB962C8B-B14F-4D97-AF65-F5344CB8AC3E}">
        <p14:creationId xmlns:p14="http://schemas.microsoft.com/office/powerpoint/2010/main" val="2307992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 smtClean="0"/>
              <a:t>EVOLUCIÓN DE LAS SERIES DOCUMENTALES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64008" indent="0" algn="ctr">
              <a:buNone/>
            </a:pPr>
            <a:r>
              <a:rPr lang="es-MX" b="1" u="sng" dirty="0"/>
              <a:t>13C. </a:t>
            </a:r>
            <a:r>
              <a:rPr lang="es-MX" b="1" u="sng" dirty="0" smtClean="0"/>
              <a:t>GESTIÓN </a:t>
            </a:r>
            <a:r>
              <a:rPr lang="es-MX" b="1" u="sng" dirty="0"/>
              <a:t>DE APOYO </a:t>
            </a:r>
            <a:r>
              <a:rPr lang="es-MX" b="1" u="sng" dirty="0" smtClean="0"/>
              <a:t>ACADÉMICO</a:t>
            </a:r>
          </a:p>
          <a:p>
            <a:pPr marL="64008" indent="0" algn="ctr">
              <a:buNone/>
            </a:pPr>
            <a:endParaRPr lang="es-MX" dirty="0"/>
          </a:p>
          <a:p>
            <a:pPr marL="64008" indent="0">
              <a:buNone/>
            </a:pPr>
            <a:r>
              <a:rPr lang="es-MX" b="1" dirty="0" smtClean="0"/>
              <a:t> 13C.1 </a:t>
            </a:r>
            <a:r>
              <a:rPr lang="es-MX" b="1" dirty="0"/>
              <a:t>ADMINISTRACIÓN </a:t>
            </a:r>
            <a:r>
              <a:rPr lang="es-MX" b="1" dirty="0" smtClean="0"/>
              <a:t>ACADÉMICA</a:t>
            </a:r>
            <a:endParaRPr lang="es-MX" dirty="0"/>
          </a:p>
          <a:p>
            <a:r>
              <a:rPr lang="es-MX" dirty="0"/>
              <a:t>o	Proyectos en materia de administración académica</a:t>
            </a:r>
          </a:p>
          <a:p>
            <a:r>
              <a:rPr lang="es-MX" dirty="0"/>
              <a:t>o	Planes de organización académica</a:t>
            </a:r>
          </a:p>
          <a:p>
            <a:r>
              <a:rPr lang="es-MX" dirty="0"/>
              <a:t>o	Acreditación y certificación de programas educativos</a:t>
            </a:r>
          </a:p>
          <a:p>
            <a:r>
              <a:rPr lang="es-MX" dirty="0"/>
              <a:t>o	Ingreso y promoción de personal académico</a:t>
            </a:r>
          </a:p>
          <a:p>
            <a:r>
              <a:rPr lang="es-MX" dirty="0"/>
              <a:t>o	Actas y acuerdos de sesiones de comités, entre otros</a:t>
            </a:r>
          </a:p>
          <a:p>
            <a:r>
              <a:rPr lang="es-MX" dirty="0"/>
              <a:t>o	Premios anuales</a:t>
            </a:r>
          </a:p>
          <a:p>
            <a:r>
              <a:rPr lang="es-MX" dirty="0"/>
              <a:t>o	Cargas y Descargas académicas</a:t>
            </a:r>
          </a:p>
          <a:p>
            <a:r>
              <a:rPr lang="es-MX" dirty="0"/>
              <a:t>o	Horarios</a:t>
            </a:r>
          </a:p>
          <a:p>
            <a:r>
              <a:rPr lang="es-MX" dirty="0"/>
              <a:t>o	Asignaciones</a:t>
            </a:r>
          </a:p>
          <a:p>
            <a:r>
              <a:rPr lang="es-MX" dirty="0"/>
              <a:t>o	Tiempos complementarios</a:t>
            </a:r>
          </a:p>
          <a:p>
            <a:r>
              <a:rPr lang="es-MX" dirty="0"/>
              <a:t>o	Entrega de reportes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969837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ío">
  <a:themeElements>
    <a:clrScheme name="Viajes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Brío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río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434</TotalTime>
  <Words>1496</Words>
  <Application>Microsoft Office PowerPoint</Application>
  <PresentationFormat>Presentación en pantalla (4:3)</PresentationFormat>
  <Paragraphs>589</Paragraphs>
  <Slides>31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31</vt:i4>
      </vt:variant>
    </vt:vector>
  </HeadingPairs>
  <TitlesOfParts>
    <vt:vector size="39" baseType="lpstr">
      <vt:lpstr>Arial</vt:lpstr>
      <vt:lpstr>Calibri</vt:lpstr>
      <vt:lpstr>Century Gothic</vt:lpstr>
      <vt:lpstr>Microsoft Sans Serif</vt:lpstr>
      <vt:lpstr>Times New Roman</vt:lpstr>
      <vt:lpstr>Verdana</vt:lpstr>
      <vt:lpstr>Wingdings 2</vt:lpstr>
      <vt:lpstr>Brío</vt:lpstr>
      <vt:lpstr>ARCHIVO GENERAL</vt:lpstr>
      <vt:lpstr>CONCEPTOS BÁSICOS</vt:lpstr>
      <vt:lpstr>CONCEPTOS BÁSICOS</vt:lpstr>
      <vt:lpstr>CUIDADOS DEL DOCUMENTO</vt:lpstr>
      <vt:lpstr>EVOLUCIÓN DE LAS SERIES DOCUMENTALES</vt:lpstr>
      <vt:lpstr>SERIES DOCUMENTALES POR REGLA</vt:lpstr>
      <vt:lpstr>CODIGOS DE PLANTELES DE LAS SERIES 2008-2011</vt:lpstr>
      <vt:lpstr>EVOLUCIÓN DE LAS SERIES DOCUMENTALES</vt:lpstr>
      <vt:lpstr>EVOLUCIÓN DE LAS SERIES DOCUMENTALES</vt:lpstr>
      <vt:lpstr>SERIES DOCUMENTALES 2015</vt:lpstr>
      <vt:lpstr>SERIES DOCUMENTALES 2015</vt:lpstr>
      <vt:lpstr>CODIFICACION DEL DOCUMENTO 2015</vt:lpstr>
      <vt:lpstr>SERIES DOCUMENTALES 2015</vt:lpstr>
      <vt:lpstr>PORTADA REGISTRO DOCUMENTAL </vt:lpstr>
      <vt:lpstr>ROTULACION DE CAJAS 2015</vt:lpstr>
      <vt:lpstr>EJEMPLO DE LISTA DE EXPEDIENTES </vt:lpstr>
      <vt:lpstr>FORMATO DE TRANSFERENCIA DOCUMENTAL </vt:lpstr>
      <vt:lpstr>CUADRO DE CLASIFICACION ARCHIVISTICA COBACH 2012 </vt:lpstr>
      <vt:lpstr>CATALOGO 2015 </vt:lpstr>
      <vt:lpstr>CLASIFICACION DE DOCUMENTOS DEL COLEGIO DE BACHILLERES</vt:lpstr>
      <vt:lpstr>CLASIFICACION DE DOCUMENTOS DEL COLEGIO DE BACHILLERES</vt:lpstr>
      <vt:lpstr>CLASIFICACION DE DOCUMENTOS DEL COLEGIO DE BACHILLERES</vt:lpstr>
      <vt:lpstr>CLASIFICACION DE DOCUMENTOS DEL COLEGIO DE BACHILLERES</vt:lpstr>
      <vt:lpstr>CLASIFICACION DE DOCUMENTOS DEL COLEGIO DE BACHILLERES</vt:lpstr>
      <vt:lpstr>CLASIFICACION DE DOCUMENTOS DEL COLEGIO DE BACHILLERES</vt:lpstr>
      <vt:lpstr>CLASIFICACION DE DOCUMENTOS DEL COLEGIO DE BACHILLERES</vt:lpstr>
      <vt:lpstr>CLASIFICACION DE DOCUMENTOS DEL COLEGIO DE BACHILLERES</vt:lpstr>
      <vt:lpstr>CLASIFICACION DE DOCUMENTOS DEL COLEGIO DE BACHILLERES</vt:lpstr>
      <vt:lpstr>CLASIFICACION DE DOCUMENTOS DEL COLEGIO DE BACHILLERES</vt:lpstr>
      <vt:lpstr>CLASIFICACION DE DOCUMENTOS DEL COLEGIO DE BACHILLERES</vt:lpstr>
      <vt:lpstr>GRACIAS POR SU ATENCION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ARCHIVO GENERAL</dc:title>
  <dc:creator>angeles estrada</dc:creator>
  <cp:lastModifiedBy>Angel Limon</cp:lastModifiedBy>
  <cp:revision>56</cp:revision>
  <dcterms:created xsi:type="dcterms:W3CDTF">2011-02-28T16:08:40Z</dcterms:created>
  <dcterms:modified xsi:type="dcterms:W3CDTF">2016-01-27T21:04:34Z</dcterms:modified>
</cp:coreProperties>
</file>