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80" r:id="rId6"/>
    <p:sldId id="283" r:id="rId7"/>
    <p:sldId id="281" r:id="rId8"/>
    <p:sldId id="284" r:id="rId9"/>
    <p:sldId id="285" r:id="rId10"/>
    <p:sldId id="289" r:id="rId11"/>
    <p:sldId id="288" r:id="rId12"/>
    <p:sldId id="278" r:id="rId13"/>
    <p:sldId id="286" r:id="rId14"/>
    <p:sldId id="279" r:id="rId15"/>
    <p:sldId id="277" r:id="rId16"/>
    <p:sldId id="262" r:id="rId17"/>
    <p:sldId id="263" r:id="rId18"/>
    <p:sldId id="264" r:id="rId19"/>
    <p:sldId id="290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65" r:id="rId3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1BCFF-1D11-4D7C-A64A-B13AB8F87E1E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395C1-5332-415D-9CB5-A776E34AA9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48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err="1" smtClean="0"/>
              <a:t>Kkkk</a:t>
            </a:r>
            <a:r>
              <a:rPr lang="es-MX" dirty="0" smtClean="0"/>
              <a:t>}</a:t>
            </a:r>
          </a:p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395C1-5332-415D-9CB5-A776E34AA905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33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A9DE60-2DBA-4EF4-8838-40839D0C60B1}" type="datetimeFigureOut">
              <a:rPr lang="es-MX" smtClean="0"/>
              <a:t>27/01/2016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CB75CC-6889-48DE-8C17-8041ACD5E6BE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ARCHIVO GENERAL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CONCEPTOS BASICOS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CUIDADOS DEL DOCUMENTO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CODIFICACION DE LOS DOCUMENTOS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ROTULACION DE CAJAS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/>
              <a:t>TRANSFERENCIA DE </a:t>
            </a:r>
            <a:r>
              <a:rPr lang="es-MX" dirty="0" smtClean="0"/>
              <a:t>DOCUMENTOS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CLASIFICACION DE DOCUMENTOS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33256"/>
            <a:ext cx="150018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1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SERIES DOCUMENTALES 2015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r>
              <a:rPr lang="es-MX" dirty="0" smtClean="0"/>
              <a:t>DIFERENCIAS ENTRE SERIES DOCUMENTALES:</a:t>
            </a:r>
          </a:p>
          <a:p>
            <a:pPr marL="64008" indent="0" algn="ctr">
              <a:buNone/>
            </a:pPr>
            <a:endParaRPr lang="es-MX" dirty="0" smtClean="0"/>
          </a:p>
          <a:p>
            <a:r>
              <a:rPr lang="es-MX" dirty="0" smtClean="0"/>
              <a:t>49.13.01.01 		AÑO 2008-2011</a:t>
            </a:r>
          </a:p>
          <a:p>
            <a:r>
              <a:rPr lang="es-MX" dirty="0" smtClean="0"/>
              <a:t>49.PVS.13C.1 	AÑO 2012-2014</a:t>
            </a:r>
          </a:p>
          <a:p>
            <a:r>
              <a:rPr lang="es-MX" dirty="0" smtClean="0"/>
              <a:t>13C.1			AÑO 2015</a:t>
            </a:r>
          </a:p>
          <a:p>
            <a:r>
              <a:rPr lang="es-MX" dirty="0" smtClean="0"/>
              <a:t>6C.9.3 			AÑO 2015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22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SERIES DOCUMENTALES 2015</a:t>
            </a:r>
            <a:endParaRPr lang="es-MX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33256"/>
            <a:ext cx="15065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267744" y="2204864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chemeClr val="bg1"/>
                </a:solidFill>
              </a:rPr>
              <a:t>SOLICITUDES DE INFORMACION 2012</a:t>
            </a:r>
            <a:endParaRPr lang="es-MX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92420"/>
              </p:ext>
            </p:extLst>
          </p:nvPr>
        </p:nvGraphicFramePr>
        <p:xfrm>
          <a:off x="612105" y="4221086"/>
          <a:ext cx="7848327" cy="14391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70615"/>
                <a:gridCol w="1899087"/>
                <a:gridCol w="2207298"/>
                <a:gridCol w="1871327"/>
              </a:tblGrid>
              <a:tr h="7195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FONDO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49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SECCION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UAJ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SERIE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12C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SUBSERIE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12C.3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Microsoft Sans Serif"/>
                          <a:ea typeface="Times New Roman"/>
                        </a:rPr>
                        <a:t>N/A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Microsoft Sans Serif"/>
                          <a:ea typeface="Times New Roman"/>
                        </a:rPr>
                        <a:t>N/A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Transparencia y Acceso a la Información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Solicitudes de información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es-MX" dirty="0" smtClean="0"/>
          </a:p>
          <a:p>
            <a:pPr marL="64008" indent="0">
              <a:buNone/>
            </a:pPr>
            <a:r>
              <a:rPr lang="es-MX" dirty="0" smtClean="0"/>
              <a:t>12C.3 SOLICITUDES DE INFORMACIÓN</a:t>
            </a:r>
          </a:p>
          <a:p>
            <a:pPr marL="64008" indent="0">
              <a:buNone/>
            </a:pPr>
            <a:r>
              <a:rPr lang="es-MX" dirty="0" smtClean="0"/>
              <a:t>5C.3.5 VIÁTICOS</a:t>
            </a:r>
          </a:p>
          <a:p>
            <a:pPr marL="64008" indent="0">
              <a:buNone/>
            </a:pPr>
            <a:endParaRPr lang="es-MX" dirty="0"/>
          </a:p>
          <a:p>
            <a:pPr marL="64008" indent="0">
              <a:buNone/>
            </a:pPr>
            <a:endParaRPr lang="es-MX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2627784" y="2204864"/>
            <a:ext cx="3600400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SERIES DOCUMENTALES 2015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13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CODIFICACION DEL DOCUMENTO 2015</a:t>
            </a:r>
            <a:endParaRPr lang="es-MX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33256"/>
            <a:ext cx="15065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267744" y="2204864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chemeClr val="bg1"/>
                </a:solidFill>
              </a:rPr>
              <a:t>SOLICITUDES DE INFORMACION 2012</a:t>
            </a:r>
            <a:endParaRPr lang="es-MX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188682"/>
              </p:ext>
            </p:extLst>
          </p:nvPr>
        </p:nvGraphicFramePr>
        <p:xfrm>
          <a:off x="612105" y="4221086"/>
          <a:ext cx="7848327" cy="14391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70615"/>
                <a:gridCol w="1899087"/>
                <a:gridCol w="2207298"/>
                <a:gridCol w="1871327"/>
              </a:tblGrid>
              <a:tr h="7195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FONDO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49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SECCION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UAJ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SERIE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12C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SUBSERIE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12C.3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Microsoft Sans Serif"/>
                          <a:ea typeface="Times New Roman"/>
                        </a:rPr>
                        <a:t>N/A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Microsoft Sans Serif"/>
                          <a:ea typeface="Times New Roman"/>
                        </a:rPr>
                        <a:t>N/A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Transparencia y Acceso a la Información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Times New Roman"/>
                        </a:rPr>
                        <a:t>Solicitudes de información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051720" y="2132856"/>
            <a:ext cx="44644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 b="1" dirty="0" smtClean="0"/>
          </a:p>
          <a:p>
            <a:r>
              <a:rPr lang="es-MX" sz="1400" b="1" dirty="0" smtClean="0"/>
              <a:t>12C.3</a:t>
            </a:r>
            <a:r>
              <a:rPr lang="es-MX" sz="1400" b="1" dirty="0"/>
              <a:t> </a:t>
            </a:r>
            <a:r>
              <a:rPr lang="es-MX" sz="1400" b="1" dirty="0" smtClean="0"/>
              <a:t> SOLICITUDES DE INFORMACION 2015</a:t>
            </a:r>
          </a:p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039261" y="2780928"/>
            <a:ext cx="540060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FOLDER</a:t>
            </a: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59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SERIES DOCUMENTALES 2015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r>
              <a:rPr lang="es-MX" u="sng" dirty="0" smtClean="0"/>
              <a:t>PUNTOS IMPORTANTES PARA CONTROL ESCOLAR: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LA SERIE 13C AHORA ES PARA LAS CORRESPONDENCIAS.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TODO LO ACADÉMICO AHORA ES CON SERIE 1S.</a:t>
            </a:r>
          </a:p>
        </p:txBody>
      </p:sp>
    </p:spTree>
    <p:extLst>
      <p:ext uri="{BB962C8B-B14F-4D97-AF65-F5344CB8AC3E}">
        <p14:creationId xmlns:p14="http://schemas.microsoft.com/office/powerpoint/2010/main" val="40994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PORTADA REGISTRO DOCUMENTAL</a:t>
            </a:r>
            <a:br>
              <a:rPr lang="es-MX" dirty="0" smtClean="0"/>
            </a:br>
            <a:endParaRPr lang="es-MX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591" y="1412776"/>
            <a:ext cx="4748817" cy="5256584"/>
          </a:xfrm>
        </p:spPr>
      </p:pic>
    </p:spTree>
    <p:extLst>
      <p:ext uri="{BB962C8B-B14F-4D97-AF65-F5344CB8AC3E}">
        <p14:creationId xmlns:p14="http://schemas.microsoft.com/office/powerpoint/2010/main" val="37474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ROTULACION DE CAJAS 2015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5" y="5877272"/>
            <a:ext cx="1403648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Los documentos deberán estar en cajas debidamente rotuladas con la serie documental compuesta de la siguiente manera</a:t>
            </a:r>
            <a:endParaRPr lang="es-MX" sz="2400" dirty="0"/>
          </a:p>
        </p:txBody>
      </p:sp>
      <p:sp>
        <p:nvSpPr>
          <p:cNvPr id="4" name="3 Rectángulo"/>
          <p:cNvSpPr/>
          <p:nvPr/>
        </p:nvSpPr>
        <p:spPr>
          <a:xfrm>
            <a:off x="1907704" y="3284984"/>
            <a:ext cx="4896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1907704" y="3789040"/>
            <a:ext cx="489654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3482502" y="3842762"/>
            <a:ext cx="1656184" cy="3246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671525" y="4365104"/>
            <a:ext cx="34563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 smtClean="0"/>
          </a:p>
          <a:p>
            <a:pPr algn="ctr"/>
            <a:r>
              <a:rPr lang="es-MX" sz="1400" b="1" dirty="0" smtClean="0"/>
              <a:t>UNIDAD DE ASUNTOS JURIDICOS</a:t>
            </a:r>
          </a:p>
          <a:p>
            <a:pPr algn="ctr"/>
            <a:r>
              <a:rPr lang="es-MX" sz="1400" b="1" dirty="0" smtClean="0"/>
              <a:t>AÑO 2015</a:t>
            </a:r>
          </a:p>
          <a:p>
            <a:pPr algn="ctr"/>
            <a:r>
              <a:rPr lang="es-MX" sz="1400" b="1" dirty="0" smtClean="0"/>
              <a:t>CAJA 7</a:t>
            </a:r>
          </a:p>
          <a:p>
            <a:pPr algn="ctr"/>
            <a:r>
              <a:rPr lang="es-MX" sz="1400" b="1" dirty="0" smtClean="0"/>
              <a:t>12C.3 SOLICITUDES DE INFORMACION</a:t>
            </a:r>
          </a:p>
          <a:p>
            <a:pPr algn="ctr"/>
            <a:r>
              <a:rPr lang="es-MX" sz="1400" b="1" dirty="0" smtClean="0"/>
              <a:t>12C.5.1 ACTUALIZACION DE INFORMACION</a:t>
            </a:r>
          </a:p>
          <a:p>
            <a:pPr algn="ctr"/>
            <a:r>
              <a:rPr lang="es-MX" sz="1400" b="1" dirty="0" smtClean="0"/>
              <a:t>TOTAL DE EXPEDIENTES: 105</a:t>
            </a:r>
          </a:p>
          <a:p>
            <a:pPr algn="ctr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7442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2">
                    <a:lumMod val="50000"/>
                  </a:schemeClr>
                </a:solidFill>
              </a:rPr>
              <a:t>EJEMPLO DE LISTA DE EXPEDIENTES</a:t>
            </a:r>
            <a:br>
              <a:rPr lang="es-MX" dirty="0">
                <a:solidFill>
                  <a:schemeClr val="tx2">
                    <a:lumMod val="50000"/>
                  </a:schemeClr>
                </a:solidFill>
              </a:rPr>
            </a:b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715120"/>
            <a:ext cx="1295276" cy="88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0097" y="1143121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endParaRPr lang="es-MX" dirty="0"/>
          </a:p>
          <a:p>
            <a:pPr marL="64008" indent="0" algn="ctr">
              <a:buNone/>
            </a:pPr>
            <a:r>
              <a:rPr lang="es-MX" b="1" dirty="0"/>
              <a:t>UNIDAD DE ASUNTOS JURIDICOS</a:t>
            </a:r>
            <a:endParaRPr lang="es-MX" dirty="0"/>
          </a:p>
          <a:p>
            <a:pPr marL="64008" indent="0" algn="ctr">
              <a:buNone/>
            </a:pPr>
            <a:r>
              <a:rPr lang="es-MX" b="1" dirty="0"/>
              <a:t>CAJA No. 7</a:t>
            </a:r>
            <a:endParaRPr lang="es-MX" dirty="0"/>
          </a:p>
          <a:p>
            <a:pPr marL="64008" indent="0" algn="ctr">
              <a:buNone/>
            </a:pPr>
            <a:r>
              <a:rPr lang="es-MX" b="1" dirty="0"/>
              <a:t>AÑO </a:t>
            </a:r>
            <a:r>
              <a:rPr lang="es-MX" b="1" dirty="0" smtClean="0"/>
              <a:t>2015</a:t>
            </a:r>
            <a:r>
              <a:rPr lang="es-MX" b="1" dirty="0"/>
              <a:t> </a:t>
            </a:r>
            <a:endParaRPr lang="es-MX" dirty="0"/>
          </a:p>
          <a:p>
            <a:r>
              <a:rPr lang="es-MX" b="1" dirty="0" smtClean="0"/>
              <a:t>12C.3 SOLICITUDES </a:t>
            </a:r>
            <a:r>
              <a:rPr lang="es-MX" b="1" dirty="0"/>
              <a:t>DE INFORMACIÓN</a:t>
            </a:r>
            <a:endParaRPr lang="es-MX" dirty="0"/>
          </a:p>
          <a:p>
            <a:pPr marL="64008" indent="0">
              <a:buNone/>
            </a:pPr>
            <a:endParaRPr lang="es-MX" dirty="0"/>
          </a:p>
          <a:p>
            <a:r>
              <a:rPr lang="es-MX" b="1" dirty="0" smtClean="0"/>
              <a:t>10C.6.1 DECLARACIONES </a:t>
            </a:r>
            <a:r>
              <a:rPr lang="es-MX" b="1" dirty="0"/>
              <a:t>PATRIMONIALES</a:t>
            </a:r>
            <a:endParaRPr lang="es-MX" dirty="0"/>
          </a:p>
          <a:p>
            <a:pPr marL="64008" indent="0">
              <a:buNone/>
            </a:pPr>
            <a:endParaRPr lang="es-MX" dirty="0"/>
          </a:p>
          <a:p>
            <a:r>
              <a:rPr lang="es-MX" b="1" dirty="0" smtClean="0"/>
              <a:t>2C.8.1 RECLAMOS POR PARTE DE ALUMNADO</a:t>
            </a:r>
          </a:p>
          <a:p>
            <a:endParaRPr lang="es-MX" dirty="0"/>
          </a:p>
          <a:p>
            <a:r>
              <a:rPr lang="es-MX" b="1" dirty="0" smtClean="0"/>
              <a:t>13C.1 C. RECIBIDA</a:t>
            </a:r>
          </a:p>
          <a:p>
            <a:endParaRPr lang="es-MX" b="1" dirty="0" smtClean="0"/>
          </a:p>
          <a:p>
            <a:r>
              <a:rPr lang="es-MX" b="1" dirty="0" smtClean="0"/>
              <a:t>13C.2 C. ENVIADA</a:t>
            </a:r>
          </a:p>
          <a:p>
            <a:endParaRPr lang="es-MX" b="1" dirty="0"/>
          </a:p>
          <a:p>
            <a:pPr marL="64008" indent="0">
              <a:buNone/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444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2">
                    <a:lumMod val="50000"/>
                  </a:schemeClr>
                </a:solidFill>
              </a:rPr>
              <a:t>FORMATO DE TRANSFERENCIA DOCUMENTAL</a:t>
            </a:r>
            <a:br>
              <a:rPr lang="es-MX" dirty="0">
                <a:solidFill>
                  <a:schemeClr val="tx2">
                    <a:lumMod val="50000"/>
                  </a:schemeClr>
                </a:solidFill>
              </a:rPr>
            </a:b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6998" y="1412775"/>
            <a:ext cx="8229600" cy="4225359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s-MX" sz="1600" dirty="0" smtClean="0"/>
              <a:t>TRANSF </a:t>
            </a:r>
            <a:r>
              <a:rPr lang="es-MX" sz="1600" dirty="0"/>
              <a:t>No.  01                                                                                                        </a:t>
            </a:r>
          </a:p>
          <a:p>
            <a:pPr marL="64008" indent="0" algn="r">
              <a:buNone/>
            </a:pPr>
            <a:r>
              <a:rPr lang="es-MX" sz="1600" dirty="0"/>
              <a:t>                                                                                                                                                    </a:t>
            </a:r>
            <a:r>
              <a:rPr lang="es-MX" sz="1600" dirty="0" smtClean="0"/>
              <a:t>FECHA </a:t>
            </a:r>
            <a:r>
              <a:rPr lang="es-MX" sz="1600" dirty="0"/>
              <a:t>DE LA TRANSFERENCIA:_</a:t>
            </a:r>
            <a:r>
              <a:rPr lang="es-MX" sz="1600" dirty="0" smtClean="0"/>
              <a:t>13/ENE/08</a:t>
            </a:r>
          </a:p>
          <a:p>
            <a:pPr marL="64008" indent="0" algn="r">
              <a:buNone/>
            </a:pPr>
            <a:r>
              <a:rPr lang="es-MX" sz="1600" dirty="0" smtClean="0"/>
              <a:t>                        HOJA 1DE 1                                                                                                </a:t>
            </a:r>
            <a:r>
              <a:rPr lang="es-MX" sz="1600" dirty="0"/>
              <a:t>PERÍODO TRANSFERIDO: AÑO </a:t>
            </a:r>
            <a:r>
              <a:rPr lang="es-MX" sz="1600" dirty="0" smtClean="0"/>
              <a:t>2003  </a:t>
            </a:r>
            <a:endParaRPr lang="es-MX" sz="1600" dirty="0"/>
          </a:p>
          <a:p>
            <a:pPr marL="64008" indent="0">
              <a:buNone/>
            </a:pPr>
            <a:r>
              <a:rPr lang="es-MX" sz="1600" dirty="0" smtClean="0"/>
              <a:t>FONDO</a:t>
            </a:r>
            <a:r>
              <a:rPr lang="es-MX" sz="1600" dirty="0"/>
              <a:t>: COLEGIO DE BACHILLERES DEL ESTADO DE SONORA</a:t>
            </a:r>
          </a:p>
          <a:p>
            <a:pPr marL="64008" indent="0">
              <a:buNone/>
            </a:pPr>
            <a:r>
              <a:rPr lang="es-MX" sz="1600" dirty="0"/>
              <a:t>SECCION: UNIDAD DE ASUNTOS JURIDICOS</a:t>
            </a:r>
          </a:p>
          <a:p>
            <a:pPr marL="64008" indent="0">
              <a:buNone/>
            </a:pPr>
            <a:r>
              <a:rPr lang="es-MX" sz="1600" dirty="0"/>
              <a:t>SERIE: TRANSPARENCIA Y ACCESO A LA </a:t>
            </a:r>
            <a:r>
              <a:rPr lang="es-MX" sz="1600" dirty="0" smtClean="0"/>
              <a:t>INFORMACION</a:t>
            </a:r>
          </a:p>
          <a:p>
            <a:pPr marL="64008" indent="0">
              <a:buNone/>
            </a:pPr>
            <a:r>
              <a:rPr lang="es-MX" sz="1600" dirty="0" smtClean="0"/>
              <a:t>SUBSERIE: SOLICITUDES DE INFORMACION</a:t>
            </a:r>
          </a:p>
          <a:p>
            <a:pPr marL="64008" indent="0">
              <a:buNone/>
            </a:pPr>
            <a:r>
              <a:rPr lang="es-MX" sz="1600" dirty="0" smtClean="0"/>
              <a:t>CAJA No.: 07</a:t>
            </a:r>
          </a:p>
          <a:p>
            <a:pPr marL="64008" indent="0">
              <a:buNone/>
            </a:pPr>
            <a:endParaRPr lang="es-MX" dirty="0" smtClean="0"/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MX" sz="3200" dirty="0" smtClean="0">
              <a:latin typeface="Calibri"/>
              <a:ea typeface="Calibri"/>
              <a:cs typeface="Times New Roman"/>
            </a:endParaRP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730131"/>
            <a:ext cx="151130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024765"/>
              </p:ext>
            </p:extLst>
          </p:nvPr>
        </p:nvGraphicFramePr>
        <p:xfrm>
          <a:off x="456413" y="4509120"/>
          <a:ext cx="8229599" cy="1368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48145"/>
                <a:gridCol w="3060595"/>
                <a:gridCol w="372813"/>
                <a:gridCol w="1394271"/>
                <a:gridCol w="1066800"/>
                <a:gridCol w="1586975"/>
              </a:tblGrid>
              <a:tr h="689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CÓDIGO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SERIE DOCUMENTAL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AÑO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CLASIFICACIÓN CONFIDENCIAL, RESERVADA O NINGUNA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TIEMPO DE CONSERVACION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CLASIFICACION TOPOGRÁFICA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</a:tr>
              <a:tr h="6783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Microsoft Sans Serif"/>
                        <a:ea typeface="Times New Roman"/>
                      </a:endParaRPr>
                    </a:p>
                  </a:txBody>
                  <a:tcPr marL="68013" marR="680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7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CUADRO DE CLASIFICACION ARCHIVISTICA COBACH 2012</a:t>
            </a:r>
            <a:br>
              <a:rPr lang="es-MX" dirty="0"/>
            </a:br>
            <a:endParaRPr lang="es-MX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61248"/>
            <a:ext cx="151130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62500" lnSpcReduction="20000"/>
          </a:bodyPr>
          <a:lstStyle/>
          <a:p>
            <a:r>
              <a:rPr lang="es-MX" b="1" u="sng" dirty="0"/>
              <a:t>FONDO:</a:t>
            </a:r>
            <a:r>
              <a:rPr lang="es-MX" b="1" dirty="0"/>
              <a:t> </a:t>
            </a:r>
            <a:r>
              <a:rPr lang="es-MX" dirty="0"/>
              <a:t>COLEGIO DE BACHILLERES DEL ESTADO DE SONORA</a:t>
            </a:r>
            <a:r>
              <a:rPr lang="es-MX" b="1" dirty="0"/>
              <a:t>  </a:t>
            </a:r>
            <a:r>
              <a:rPr lang="es-MX" b="1" u="sng" dirty="0"/>
              <a:t>49</a:t>
            </a:r>
            <a:endParaRPr lang="es-MX" dirty="0"/>
          </a:p>
          <a:p>
            <a:r>
              <a:rPr lang="es-MX" b="1" u="sng" dirty="0"/>
              <a:t>SECCIÓN:</a:t>
            </a:r>
            <a:endParaRPr lang="es-MX" dirty="0"/>
          </a:p>
          <a:p>
            <a:r>
              <a:rPr lang="es-MX" b="1" dirty="0"/>
              <a:t>CD</a:t>
            </a:r>
            <a:r>
              <a:rPr lang="es-MX" dirty="0"/>
              <a:t>: Consejo directivo</a:t>
            </a:r>
          </a:p>
          <a:p>
            <a:r>
              <a:rPr lang="es-MX" b="1" dirty="0"/>
              <a:t>DG: </a:t>
            </a:r>
            <a:r>
              <a:rPr lang="es-MX" dirty="0"/>
              <a:t>Dirección General</a:t>
            </a:r>
          </a:p>
          <a:p>
            <a:r>
              <a:rPr lang="es-MX" b="1" dirty="0"/>
              <a:t>CEPDII:</a:t>
            </a:r>
            <a:r>
              <a:rPr lang="es-MX" dirty="0"/>
              <a:t> Coordinación Estatal de Promoción, Difusión e Imagen Institucional</a:t>
            </a:r>
          </a:p>
          <a:p>
            <a:r>
              <a:rPr lang="es-MX" b="1" dirty="0"/>
              <a:t>CEACD: </a:t>
            </a:r>
            <a:r>
              <a:rPr lang="es-MX" dirty="0"/>
              <a:t>Coordinación Estatal de Actividades Culturales y Deportivas</a:t>
            </a:r>
          </a:p>
          <a:p>
            <a:r>
              <a:rPr lang="es-MX" b="1" dirty="0"/>
              <a:t>CEVI: </a:t>
            </a:r>
            <a:r>
              <a:rPr lang="es-MX" dirty="0"/>
              <a:t>Coordinación Estatal de Vinculación Institucional</a:t>
            </a:r>
          </a:p>
          <a:p>
            <a:r>
              <a:rPr lang="es-MX" b="1" dirty="0"/>
              <a:t>DAF: </a:t>
            </a:r>
            <a:r>
              <a:rPr lang="es-MX" dirty="0"/>
              <a:t>Dirección de Administración y Finanzas</a:t>
            </a:r>
          </a:p>
          <a:p>
            <a:r>
              <a:rPr lang="es-MX" b="1" dirty="0"/>
              <a:t>DP: </a:t>
            </a:r>
            <a:r>
              <a:rPr lang="es-MX" dirty="0"/>
              <a:t>Dirección de Planeación</a:t>
            </a:r>
          </a:p>
          <a:p>
            <a:r>
              <a:rPr lang="es-MX" b="1" dirty="0"/>
              <a:t>UAJ: </a:t>
            </a:r>
            <a:r>
              <a:rPr lang="es-MX" dirty="0"/>
              <a:t>Unidades de Asuntos Jurídicos</a:t>
            </a:r>
          </a:p>
          <a:p>
            <a:r>
              <a:rPr lang="es-MX" b="1" dirty="0"/>
              <a:t>UIEM: </a:t>
            </a:r>
            <a:r>
              <a:rPr lang="es-MX" dirty="0"/>
              <a:t>Unidad de Informática, Editorial y </a:t>
            </a:r>
            <a:r>
              <a:rPr lang="es-MX" dirty="0" smtClean="0"/>
              <a:t>Medios</a:t>
            </a:r>
          </a:p>
          <a:p>
            <a:pPr marL="64008" indent="0">
              <a:buNone/>
            </a:pPr>
            <a:r>
              <a:rPr lang="es-MX" dirty="0" smtClean="0"/>
              <a:t>** </a:t>
            </a:r>
            <a:r>
              <a:rPr lang="es-MX" dirty="0"/>
              <a:t>Los departamentos de cada unidad administrativa deberán de especificar en la portada de la caja, el departamento en que pertenecen como se les explica en el siguiente ejemplo:  </a:t>
            </a:r>
          </a:p>
          <a:p>
            <a:pPr marL="64008" indent="0">
              <a:buNone/>
            </a:pPr>
            <a:r>
              <a:rPr lang="es-MX" dirty="0" smtClean="0"/>
              <a:t>	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22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CATALOGO 2015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484784"/>
            <a:ext cx="733425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2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CONCEPTOS BÁSICOS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b="1" dirty="0"/>
              <a:t>Archivo:</a:t>
            </a:r>
            <a:r>
              <a:rPr lang="es-MX" dirty="0"/>
              <a:t> Conjunto orgánico de documentos, que son producidos o recibidos en el ejercicio de sus atribuciones por los sujetos obligados oficiales.</a:t>
            </a:r>
          </a:p>
          <a:p>
            <a:r>
              <a:rPr lang="es-MX" b="1" dirty="0"/>
              <a:t>Expediente:</a:t>
            </a:r>
            <a:r>
              <a:rPr lang="es-MX" dirty="0"/>
              <a:t> Unidad documental constituida por una o varios documentos de archivo, ordenado y relacionado por un mismo asunto, actividad o trámite de una unidad administrativa.</a:t>
            </a:r>
          </a:p>
          <a:p>
            <a:r>
              <a:rPr lang="es-MX" b="1" dirty="0"/>
              <a:t>Serie Documental:</a:t>
            </a:r>
            <a:r>
              <a:rPr lang="es-MX" dirty="0"/>
              <a:t> Agrupamiento de documentación cuya producción se deriva del ejercicio de una misma función o atribución y que generan expedientes de estructura y contenido homogéneo emanado de una misma unidad administrativa, como resultado de sus funciones específicas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943" y="404664"/>
            <a:ext cx="15065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45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59945"/>
              </p:ext>
            </p:extLst>
          </p:nvPr>
        </p:nvGraphicFramePr>
        <p:xfrm>
          <a:off x="323529" y="2348885"/>
          <a:ext cx="8198488" cy="3091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206"/>
                <a:gridCol w="1868235"/>
                <a:gridCol w="3830047"/>
              </a:tblGrid>
              <a:tr h="292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CODIGOS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SERIES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SUBSERIES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LEGISLACION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NORMATIVIDAD INSTITUCIONAL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2C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ASUNTOS JURÍDICOS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DISPOSICIONES EN LA MATERIA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ASESORÍAS Y CONSULTAS JURÍDICAS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ASUNTOS LABORALES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2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JUICIOS DE LA DEPENDENCIA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2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JUICIOS CONTRA LA DEPENDENCIA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9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06265"/>
              </p:ext>
            </p:extLst>
          </p:nvPr>
        </p:nvGraphicFramePr>
        <p:xfrm>
          <a:off x="621982" y="2284730"/>
          <a:ext cx="7900035" cy="4188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9190"/>
                <a:gridCol w="1800225"/>
                <a:gridCol w="36906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CONVENIOS INSTITUCIONALES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CONTRATOS INSTITUCIONALES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INCONFORMIDADES Y PETICIONES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2C.9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INSCRIPCIONES EN REGISTROS OFICIALES Y CERTIFICACIÓN DE FIRMAS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2C.10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COORDINACIÓN CON OTROS ORGANISMOS JURÍDICOS Y APOYO A JUZGADOS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2C.11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CONSEJO DIRECTIVO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2C.12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CITACIONES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3C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PROGRAMACIÓN, ORGANIZACIÓN Y PRESUPUESTO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3C.1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EN MATERIA DE PROGRAMACIÓN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PROYECTOS ESPECIALES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 EN MATERIA DE ORGANIZACIÓN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3C.4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 OPERATIVO ANUAL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3C.5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CERTIFICACIÓN DE CALIDAD DE PROCESOS Y SERVICIOS ADMINISTRATIVOS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3C.6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PROGRAMAS Y PROYECTOS EN MATERIA DE PRESUPUESTO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029829"/>
              </p:ext>
            </p:extLst>
          </p:nvPr>
        </p:nvGraphicFramePr>
        <p:xfrm>
          <a:off x="539552" y="1916832"/>
          <a:ext cx="8198488" cy="4393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206"/>
                <a:gridCol w="1868235"/>
                <a:gridCol w="3830047"/>
              </a:tblGrid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3C.7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PRESUPUESTO  DE </a:t>
                      </a:r>
                      <a:r>
                        <a:rPr lang="es-MX" sz="1100" dirty="0" smtClean="0">
                          <a:effectLst/>
                        </a:rPr>
                        <a:t>INGRESO </a:t>
                      </a:r>
                      <a:r>
                        <a:rPr lang="es-MX" sz="1100" dirty="0">
                          <a:effectLst/>
                        </a:rPr>
                        <a:t>Y </a:t>
                      </a:r>
                      <a:r>
                        <a:rPr lang="es-MX" sz="1100" dirty="0" smtClean="0">
                          <a:effectLst/>
                        </a:rPr>
                        <a:t>EGRESO </a:t>
                      </a:r>
                      <a:r>
                        <a:rPr lang="es-MX" sz="1100" dirty="0">
                          <a:effectLst/>
                        </a:rPr>
                        <a:t>ANUAL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PROYECTOS EN MATERIA DE RECURSOS HUMANOS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SELECCIÓN Y CONTRATACIÓN DE PERSONAL ADMINISTRATIVO Y DE SERVICIOS SINDICALIZADO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RECLUTAMIENTO, SELECCIÓN Y CONTRATACIÓN DE PERSONAL DE CONFIANZA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CONTROL Y SEGUIMIENTO DE CONTRATACIÓN Y PROMOCIÓN DE PERSONAL ACADÉMICO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EXPEDIENTE ÚNICO DE PERSONAL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CONTROL DE PLAZAS Y PLANTILLA DE PERSONAL (IDENTIFICACIÓN Y ACREDITACIÓN DE PERSONAL)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CONTROL DE ASISTENCIAS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SEGURIDAD E HIGIENE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PRESTACIONES ECONÓMICAS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4C.10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AFILIACIÓN A SERVICIOS MÉDICOS Y SEGUROS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3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44978"/>
              </p:ext>
            </p:extLst>
          </p:nvPr>
        </p:nvGraphicFramePr>
        <p:xfrm>
          <a:off x="467544" y="2204864"/>
          <a:ext cx="8414513" cy="3615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6085"/>
                <a:gridCol w="1917462"/>
                <a:gridCol w="3930966"/>
              </a:tblGrid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PENSIONES Y JUBILACIONES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2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CAPACITACIÓN PERSONAL ADMINISTRATIVO Y DE SERVICIOS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CAPACITACION A PERSONAL ACADEMICO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2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SISTEMA DE REMUNERACIONES Y PAGOS AL PERSONAL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PRODUCTIVIDAD Y EVALUACIÓN DEL DESEMPEÑO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RELACIONES LABORALES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2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4C.17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COORDINACIÓN LABORAL CON OTROS ORGANISMOS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5C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RECURSOS FINANCIEROS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2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SOBRE RECURSOS FINANCIEROS Y CONTABILIDAD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INGRESOS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GASTOS O EGRESOS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64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864462"/>
              </p:ext>
            </p:extLst>
          </p:nvPr>
        </p:nvGraphicFramePr>
        <p:xfrm>
          <a:off x="683568" y="1988840"/>
          <a:ext cx="8198488" cy="4034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206"/>
                <a:gridCol w="1868235"/>
                <a:gridCol w="3830047"/>
              </a:tblGrid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BANCOS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REGISTRO Y CONTROL CONTABLE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GARANTIAS, FIANZAS Y SEGUROS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PRESUPUESTO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5C.8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FONDOS REVOLVENTES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1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6C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OBRA PÚBLICA Y RECURSOS MATERIALES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7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EN MATERIA DE RECURSOS MATERIALES, OBRA PÚBLICA y LICITACIONES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1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COMITÉ DE ADQUISICIONES, ARRENDAMIENTO Y SERVICIOS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OBRA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ADQUISICIONES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6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177406"/>
              </p:ext>
            </p:extLst>
          </p:nvPr>
        </p:nvGraphicFramePr>
        <p:xfrm>
          <a:off x="323528" y="2060848"/>
          <a:ext cx="8424935" cy="3963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9263"/>
                <a:gridCol w="1919837"/>
                <a:gridCol w="3935835"/>
              </a:tblGrid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CONTRATOS GENERALES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SEGUROS Y FIANZAS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PROYECTOS EN MATERIA DE OBRA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PROVEEDORES </a:t>
                      </a:r>
                      <a:r>
                        <a:rPr lang="es-MX" sz="1100" dirty="0">
                          <a:effectLst/>
                        </a:rPr>
                        <a:t>Y CONTRATISTAS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ALMACÉN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6C.10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RESGUARDOS E INVENTARIOS DE ACTIVOS FIJOS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6C.11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PROPIEDADES Y TERRENOS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7C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GENERALES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BÁSICOS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DE VALIJA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DE SEGURIDAD Y VIGILANCIA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DE FUMIGACIÓN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5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SERVICIOS DE TRANSPORTACIÓN Y CONTROL DE PARQUE VEHICULAR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6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813316"/>
              </p:ext>
            </p:extLst>
          </p:nvPr>
        </p:nvGraphicFramePr>
        <p:xfrm>
          <a:off x="323529" y="2090166"/>
          <a:ext cx="8198488" cy="4435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206"/>
                <a:gridCol w="1868235"/>
                <a:gridCol w="3830047"/>
              </a:tblGrid>
              <a:tr h="21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DE TELEFONÍA, TELEFONÍA CELULAR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SERVICIOS DE IMPRENTA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ARRENDAMIENTOS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REGISTRO DE  PROVEEDORES Y CONTRATISTAS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7C.10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MANTENIMIENTO, CONSERVACIÓN E INSTALACIONES DE BIENES MUEBLES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7C.11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MANTENIMIENTO, CONSERVACIÓN E INSTALACIONES DE BIENES INMUEBLES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4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7C.12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PROTECCIÓN CIVIL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5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8C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TECNOLOGÍAS Y SERVICIOS DE INFORMACIÓN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8C.1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DISPOSICIONES EN MATERIA DE TECNOLOGIA Y TELECOMUNICACIONES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DESARROLLO E INFRAESTRUCTURA DE TELECOMUNICACIONES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DESARROLLO E INFRAESTRUCTURA DEL PORTAL INTERNET DEL COLEGIO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4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510214"/>
              </p:ext>
            </p:extLst>
          </p:nvPr>
        </p:nvGraphicFramePr>
        <p:xfrm>
          <a:off x="621982" y="2060848"/>
          <a:ext cx="7900035" cy="4536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9190"/>
                <a:gridCol w="1800225"/>
                <a:gridCol w="3690620"/>
              </a:tblGrid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SOBRE INFORMÁTICA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SEGURIDAD INFORMÁTICA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DESARROLLO DE SISTEMA SUMMUS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SOPORTE TECNICO Y MANTENIMIENTO DE EQUIPOS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8C.8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ADMINISTRACIÓN Y SERVICIOS DE ARCHIVO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7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COMUNICACIÓN SOCIAL E IMAGEN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4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DE COMUNICACIÓN 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PUBLICIDAD INSTITUCIONAL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COMUNICACIÓN E IMAGEN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ACTOS Y EVENTOS OFICIALES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INVITACIONES Y FELICITACIONES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9C.6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SERVICIO DE EDECANES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9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265041"/>
              </p:ext>
            </p:extLst>
          </p:nvPr>
        </p:nvGraphicFramePr>
        <p:xfrm>
          <a:off x="251520" y="1916832"/>
          <a:ext cx="8568953" cy="4536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3183"/>
                <a:gridCol w="1952655"/>
                <a:gridCol w="4003115"/>
              </a:tblGrid>
              <a:tr h="752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AUDITORÍA Y CONTROL DE ACTIVIDADES PÚBLICAS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PROGRAMAS Y PROYECTOS EN MATERIA DE CONTROL Y AUDITORÍA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AUDITORÍA INTERNA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AUDITORIA EXTERNA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INCONFORMIDADES, FINCAMIENTO DE RESPONSABILIDADES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ENTREGA-RECEPCION DE GESTION ADMINISTRATIVA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10C.6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DECLARACIONES PATRIMONIALES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2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PLANEACIÓN, INFORMACIÓN Y EVALUACIÓN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PROYECTOS EN MATERIA DE PLANEACIÓN, INFORMACIÓN Y EVALUACIÓN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PLAN DE DESARROLLO INSTITUCIONAL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INFORMES DE ACTIVIDADES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7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734709"/>
              </p:ext>
            </p:extLst>
          </p:nvPr>
        </p:nvGraphicFramePr>
        <p:xfrm>
          <a:off x="539552" y="1916832"/>
          <a:ext cx="8342505" cy="4565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4125"/>
                <a:gridCol w="1901053"/>
                <a:gridCol w="3897327"/>
              </a:tblGrid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11C.4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INFORME ANUAL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11C.5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INDICADORES Y EVALUACIÓN DE ACTIVIDADES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11C.6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INFORMACIÓN ESTADÍSTICA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12C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TRANSPARENCIA Y ACCESO A LA INFORMACIÓN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5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12C.1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PROGRAMAS Y PROYECTOS MATERIA DE TRANSPARENCIA Y ACCESO A LA INFORMACIÓN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12C.2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COMITÉ DE INFORMACION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12C.3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SOLICITUDES DE INFORMACION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8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12C.4</a:t>
                      </a:r>
                      <a:endParaRPr lang="es-MX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INFOMEX SONORA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12C.5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PORTAL DE TRANSPARENCIA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12C.6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CLASIFICACIÓN DE LA INFORMACION RESERVADA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12C.7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SISTEMAS DE DATOS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12C.8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INFORMES ITIES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9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13C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CONTROL INTERNO</a:t>
                      </a:r>
                      <a:r>
                        <a:rPr lang="es-MX" sz="1100" baseline="0" dirty="0" smtClean="0">
                          <a:effectLst/>
                        </a:rPr>
                        <a:t> DE CORRESPONDENCIA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13C.1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RECIBIDA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13C.2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ENVIADA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13C.3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REGISTRO DE AUDIENCIA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2">
                    <a:lumMod val="50000"/>
                  </a:schemeClr>
                </a:solidFill>
              </a:rPr>
              <a:t>CONCEPTOS BÁSICOS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b="1" dirty="0"/>
              <a:t>Archivos en trámite:</a:t>
            </a:r>
            <a:r>
              <a:rPr lang="es-MX" dirty="0"/>
              <a:t> Unidad responsable de la administración de documentos de uso cotidiano y necesario para el ejercicio de sus atribuciones de una unidad administrativa.</a:t>
            </a:r>
          </a:p>
          <a:p>
            <a:r>
              <a:rPr lang="es-MX" b="1" dirty="0"/>
              <a:t>Transferencia:</a:t>
            </a:r>
            <a:r>
              <a:rPr lang="es-MX" dirty="0"/>
              <a:t> Traslado controlado y </a:t>
            </a:r>
            <a:r>
              <a:rPr lang="es-MX" dirty="0" smtClean="0"/>
              <a:t>sistemático </a:t>
            </a:r>
            <a:r>
              <a:rPr lang="es-MX" dirty="0"/>
              <a:t>de expedientes de consulta esporádica de un archivo </a:t>
            </a:r>
            <a:r>
              <a:rPr lang="es-MX" smtClean="0"/>
              <a:t>en trámite </a:t>
            </a:r>
            <a:r>
              <a:rPr lang="es-MX" dirty="0"/>
              <a:t>al archivo de concentración (transferencia primaria).</a:t>
            </a:r>
          </a:p>
          <a:p>
            <a:r>
              <a:rPr lang="es-MX" b="1" dirty="0"/>
              <a:t>Archivo de concentración</a:t>
            </a:r>
            <a:r>
              <a:rPr lang="es-MX" dirty="0"/>
              <a:t>: Unidad responsable de la administración de documentos cuya consulta es esporádica por parte de las Unidades Administrativas de los sujetos obligados oficiales y que permanecen en él hasta su destino final.</a:t>
            </a:r>
          </a:p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92696"/>
            <a:ext cx="15065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CLASIFICACION DE DOCUMENTOS DEL COLEGIO DE BACHILLERES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952316"/>
              </p:ext>
            </p:extLst>
          </p:nvPr>
        </p:nvGraphicFramePr>
        <p:xfrm>
          <a:off x="611560" y="1916832"/>
          <a:ext cx="8198488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206"/>
                <a:gridCol w="1868235"/>
                <a:gridCol w="3830047"/>
              </a:tblGrid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GESTIÓN DE APOYO ACADÉMICO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ADMINISTRACIÓN</a:t>
                      </a:r>
                      <a:r>
                        <a:rPr lang="es-MX" sz="1100" baseline="0" dirty="0" smtClean="0">
                          <a:effectLst/>
                        </a:rPr>
                        <a:t> ACADÉMICA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+mn-lt"/>
                          <a:ea typeface="+mn-ea"/>
                        </a:rPr>
                        <a:t>1S.2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smtClean="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ADMINISTRACIÓN ESCOLAR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1S.3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SERVICIOS BIBLIOTECARIOS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1S.4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DESARROLLO DE PERSONAL ACADÉMICO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1S.5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EXTENSIÓN</a:t>
                      </a:r>
                      <a:r>
                        <a:rPr lang="es-MX" sz="1100" baseline="0" dirty="0" smtClean="0">
                          <a:effectLst/>
                        </a:rPr>
                        <a:t> ACADÉMICA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1S.6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DIFUSIÓN CULTURAL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VINCULACIÓN</a:t>
                      </a:r>
                      <a:r>
                        <a:rPr lang="es-MX" sz="1100" baseline="0" dirty="0" smtClean="0">
                          <a:effectLst/>
                        </a:rPr>
                        <a:t> INSTITUCIONAL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2S.1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GESTIÓN INSTITUCIONAL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3S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SERVICIO</a:t>
                      </a:r>
                      <a:r>
                        <a:rPr lang="es-MX" sz="1200" baseline="0" dirty="0" smtClean="0">
                          <a:effectLst/>
                          <a:latin typeface="Times New Roman"/>
                          <a:ea typeface="Times New Roman"/>
                        </a:rPr>
                        <a:t> A LA COMUNIDAD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4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3S.1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APOYO A LA COMUNIDAD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4S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LABORATORIOS Y TALLERES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4S.1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/>
                          <a:ea typeface="Times New Roman"/>
                        </a:rPr>
                        <a:t>PROYECTOS Y SERVICIOS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44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GRACIAS POR SU ATENCION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64008" indent="0" algn="ctr">
              <a:buNone/>
            </a:pPr>
            <a:endParaRPr lang="es-MX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64008" indent="0" algn="ctr">
              <a:buNone/>
            </a:pPr>
            <a:endParaRPr lang="es-MX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64008" indent="0" algn="ctr">
              <a:buNone/>
            </a:pPr>
            <a:r>
              <a:rPr lang="es-MX" sz="36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A R C H I V O   G E N E R A L</a:t>
            </a:r>
            <a:endParaRPr lang="es-MX" sz="36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373216"/>
            <a:ext cx="1499276" cy="99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50000"/>
                  </a:schemeClr>
                </a:solidFill>
              </a:rPr>
              <a:t>CUIDADOS DEL DOCUMENTO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dirty="0" smtClean="0"/>
              <a:t>No realizar </a:t>
            </a:r>
            <a:r>
              <a:rPr lang="es-MX" dirty="0"/>
              <a:t>anotaciones, manchones, borrones en la documentación oficial, en caso de que se necesite hacerlo, llevarlo a cabo en hojas auto adheribles, fáciles de desprender.</a:t>
            </a:r>
          </a:p>
          <a:p>
            <a:pPr lvl="0"/>
            <a:r>
              <a:rPr lang="es-MX" dirty="0"/>
              <a:t>Los sellos de recibido se deben de estampar al frente del documento, por si es necesario sacar copias que salgan todos los sellos.</a:t>
            </a:r>
          </a:p>
          <a:p>
            <a:pPr lvl="0"/>
            <a:r>
              <a:rPr lang="es-MX" dirty="0"/>
              <a:t>La clasificación de la documentación deberá ser separada por series documentales.</a:t>
            </a:r>
          </a:p>
          <a:p>
            <a:pPr lvl="0"/>
            <a:r>
              <a:rPr lang="es-MX" dirty="0"/>
              <a:t>Clasificar el documento por fecha y numero de oficio.</a:t>
            </a:r>
          </a:p>
          <a:p>
            <a:pPr lvl="0"/>
            <a:r>
              <a:rPr lang="es-MX" dirty="0"/>
              <a:t>Ya clasificada, deberá ser separada por folder o carpetas de archivos.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89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EVOLUCIÓN DE LAS SERIES DOCUMENTALES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r>
              <a:rPr lang="es-MX" u="sng" dirty="0" smtClean="0"/>
              <a:t>SERIES DOCUMENTALES 2008-2011</a:t>
            </a:r>
          </a:p>
          <a:p>
            <a:r>
              <a:rPr lang="es-MX" dirty="0" smtClean="0"/>
              <a:t>49.13.01.01</a:t>
            </a:r>
          </a:p>
          <a:p>
            <a:r>
              <a:rPr lang="es-MX" dirty="0" smtClean="0"/>
              <a:t>49= COBACH</a:t>
            </a:r>
          </a:p>
          <a:p>
            <a:r>
              <a:rPr lang="es-MX" dirty="0" smtClean="0"/>
              <a:t>13</a:t>
            </a:r>
            <a:r>
              <a:rPr lang="es-MX" smtClean="0"/>
              <a:t>= VILLA DE SERIS</a:t>
            </a:r>
            <a:endParaRPr lang="es-MX" dirty="0" smtClean="0"/>
          </a:p>
          <a:p>
            <a:r>
              <a:rPr lang="es-MX" dirty="0" smtClean="0"/>
              <a:t>01= DIRECCION</a:t>
            </a:r>
          </a:p>
          <a:p>
            <a:r>
              <a:rPr lang="es-MX" dirty="0" smtClean="0"/>
              <a:t>01= CORRESPONDENCIA ENVIADA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846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SERIES DOCUMENTALES POR REGLA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329796"/>
              </p:ext>
            </p:extLst>
          </p:nvPr>
        </p:nvGraphicFramePr>
        <p:xfrm>
          <a:off x="1403648" y="2060844"/>
          <a:ext cx="6192688" cy="3672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4801"/>
                <a:gridCol w="3577887"/>
              </a:tblGrid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DIRECCION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49.13.01.01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CORRESPONDENCIA ENVIADA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49.13.01.02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CORRESPONDENCIA RECIBIDA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49.13.01.03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MINUTARIO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49.13.01.04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POA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49.13.01.05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VIATICOS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49.13.01.06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REQUISICIONES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49.13.01.07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SOLICITUD DE SERVICIOS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49.13.01.08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CAJA CHICA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49.13.01.09</a:t>
                      </a:r>
                      <a:endParaRPr lang="es-MX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PROGRAMA ENTREGA-RECEPCION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3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CODIGOS DE PLANTELES DE LAS SERIES 2008-2011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1887537"/>
            <a:ext cx="3219450" cy="4562475"/>
          </a:xfrm>
        </p:spPr>
      </p:pic>
    </p:spTree>
    <p:extLst>
      <p:ext uri="{BB962C8B-B14F-4D97-AF65-F5344CB8AC3E}">
        <p14:creationId xmlns:p14="http://schemas.microsoft.com/office/powerpoint/2010/main" val="35705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EVOLUCIÓN DE LAS SERIES DOCUMENTALES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 smtClean="0"/>
              <a:t>SERIES DOCUMENTALES 2012-2014</a:t>
            </a:r>
          </a:p>
          <a:p>
            <a:r>
              <a:rPr lang="es-MX" dirty="0" smtClean="0"/>
              <a:t>49.PVS.13C.1 </a:t>
            </a:r>
          </a:p>
          <a:p>
            <a:r>
              <a:rPr lang="es-MX" dirty="0" smtClean="0"/>
              <a:t>49=COBACH</a:t>
            </a:r>
          </a:p>
          <a:p>
            <a:r>
              <a:rPr lang="es-MX" dirty="0" smtClean="0"/>
              <a:t>PVS= PLANTEL VILLA DE SERIS</a:t>
            </a:r>
          </a:p>
          <a:p>
            <a:r>
              <a:rPr lang="es-MX" dirty="0" smtClean="0"/>
              <a:t>13C= GESTIÓN DE APOYO ACADÉMICO</a:t>
            </a:r>
          </a:p>
          <a:p>
            <a:r>
              <a:rPr lang="es-MX" dirty="0" smtClean="0"/>
              <a:t>1= ADMINISTRACIÓN ACADÉMICA</a:t>
            </a:r>
          </a:p>
          <a:p>
            <a:pPr marL="64008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30799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EVOLUCIÓN DE LAS SERIES DOCUMENTALES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4008" indent="0" algn="ctr">
              <a:buNone/>
            </a:pPr>
            <a:r>
              <a:rPr lang="es-MX" b="1" u="sng" dirty="0"/>
              <a:t>13C. </a:t>
            </a:r>
            <a:r>
              <a:rPr lang="es-MX" b="1" u="sng" dirty="0" smtClean="0"/>
              <a:t>GESTIÓN </a:t>
            </a:r>
            <a:r>
              <a:rPr lang="es-MX" b="1" u="sng" dirty="0"/>
              <a:t>DE APOYO </a:t>
            </a:r>
            <a:r>
              <a:rPr lang="es-MX" b="1" u="sng" dirty="0" smtClean="0"/>
              <a:t>ACADÉMICO</a:t>
            </a:r>
          </a:p>
          <a:p>
            <a:pPr marL="64008" indent="0" algn="ctr">
              <a:buNone/>
            </a:pPr>
            <a:endParaRPr lang="es-MX" dirty="0"/>
          </a:p>
          <a:p>
            <a:pPr marL="64008" indent="0">
              <a:buNone/>
            </a:pPr>
            <a:r>
              <a:rPr lang="es-MX" b="1" dirty="0" smtClean="0"/>
              <a:t> 13C.1 </a:t>
            </a:r>
            <a:r>
              <a:rPr lang="es-MX" b="1" dirty="0"/>
              <a:t>ADMINISTRACIÓN </a:t>
            </a:r>
            <a:r>
              <a:rPr lang="es-MX" b="1" dirty="0" smtClean="0"/>
              <a:t>ACADÉMICA</a:t>
            </a:r>
            <a:endParaRPr lang="es-MX" dirty="0"/>
          </a:p>
          <a:p>
            <a:r>
              <a:rPr lang="es-MX" dirty="0"/>
              <a:t>o	Proyectos en materia de administración académica</a:t>
            </a:r>
          </a:p>
          <a:p>
            <a:r>
              <a:rPr lang="es-MX" dirty="0"/>
              <a:t>o	Planes de organización académica</a:t>
            </a:r>
          </a:p>
          <a:p>
            <a:r>
              <a:rPr lang="es-MX" dirty="0"/>
              <a:t>o	Acreditación y certificación de programas educativos</a:t>
            </a:r>
          </a:p>
          <a:p>
            <a:r>
              <a:rPr lang="es-MX" dirty="0"/>
              <a:t>o	Ingreso y promoción de personal académico</a:t>
            </a:r>
          </a:p>
          <a:p>
            <a:r>
              <a:rPr lang="es-MX" dirty="0"/>
              <a:t>o	Actas y acuerdos de sesiones de comités, entre otros</a:t>
            </a:r>
          </a:p>
          <a:p>
            <a:r>
              <a:rPr lang="es-MX" dirty="0"/>
              <a:t>o	Premios anuales</a:t>
            </a:r>
          </a:p>
          <a:p>
            <a:r>
              <a:rPr lang="es-MX" dirty="0"/>
              <a:t>o	Cargas y Descargas académicas</a:t>
            </a:r>
          </a:p>
          <a:p>
            <a:r>
              <a:rPr lang="es-MX" dirty="0"/>
              <a:t>o	Horarios</a:t>
            </a:r>
          </a:p>
          <a:p>
            <a:r>
              <a:rPr lang="es-MX" dirty="0"/>
              <a:t>o	Asignaciones</a:t>
            </a:r>
          </a:p>
          <a:p>
            <a:r>
              <a:rPr lang="es-MX" dirty="0"/>
              <a:t>o	Tiempos complementarios</a:t>
            </a:r>
          </a:p>
          <a:p>
            <a:r>
              <a:rPr lang="es-MX" dirty="0"/>
              <a:t>o	Entrega de reportes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98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434</TotalTime>
  <Words>1496</Words>
  <Application>Microsoft Office PowerPoint</Application>
  <PresentationFormat>Presentación en pantalla (4:3)</PresentationFormat>
  <Paragraphs>589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Microsoft Sans Serif</vt:lpstr>
      <vt:lpstr>Times New Roman</vt:lpstr>
      <vt:lpstr>Verdana</vt:lpstr>
      <vt:lpstr>Wingdings 2</vt:lpstr>
      <vt:lpstr>Brío</vt:lpstr>
      <vt:lpstr>ARCHIVO GENERAL</vt:lpstr>
      <vt:lpstr>CONCEPTOS BÁSICOS</vt:lpstr>
      <vt:lpstr>CONCEPTOS BÁSICOS</vt:lpstr>
      <vt:lpstr>CUIDADOS DEL DOCUMENTO</vt:lpstr>
      <vt:lpstr>EVOLUCIÓN DE LAS SERIES DOCUMENTALES</vt:lpstr>
      <vt:lpstr>SERIES DOCUMENTALES POR REGLA</vt:lpstr>
      <vt:lpstr>CODIGOS DE PLANTELES DE LAS SERIES 2008-2011</vt:lpstr>
      <vt:lpstr>EVOLUCIÓN DE LAS SERIES DOCUMENTALES</vt:lpstr>
      <vt:lpstr>EVOLUCIÓN DE LAS SERIES DOCUMENTALES</vt:lpstr>
      <vt:lpstr>SERIES DOCUMENTALES 2015</vt:lpstr>
      <vt:lpstr>SERIES DOCUMENTALES 2015</vt:lpstr>
      <vt:lpstr>CODIFICACION DEL DOCUMENTO 2015</vt:lpstr>
      <vt:lpstr>SERIES DOCUMENTALES 2015</vt:lpstr>
      <vt:lpstr>PORTADA REGISTRO DOCUMENTAL </vt:lpstr>
      <vt:lpstr>ROTULACION DE CAJAS 2015</vt:lpstr>
      <vt:lpstr>EJEMPLO DE LISTA DE EXPEDIENTES </vt:lpstr>
      <vt:lpstr>FORMATO DE TRANSFERENCIA DOCUMENTAL </vt:lpstr>
      <vt:lpstr>CUADRO DE CLASIFICACION ARCHIVISTICA COBACH 2012 </vt:lpstr>
      <vt:lpstr>CATALOGO 2015 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CLASIFICACION DE DOCUMENTOS DEL COLEGIO DE BACHILLERES</vt:lpstr>
      <vt:lpstr>GRACIAS POR SU ATENCION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ARCHIVO GENERAL</dc:title>
  <dc:creator>angeles estrada</dc:creator>
  <cp:lastModifiedBy>Angel Limon</cp:lastModifiedBy>
  <cp:revision>56</cp:revision>
  <dcterms:created xsi:type="dcterms:W3CDTF">2011-02-28T16:08:40Z</dcterms:created>
  <dcterms:modified xsi:type="dcterms:W3CDTF">2016-01-27T21:04:34Z</dcterms:modified>
</cp:coreProperties>
</file>